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handoutMasterIdLst>
    <p:handoutMasterId r:id="rId20"/>
  </p:handoutMasterIdLst>
  <p:sldIdLst>
    <p:sldId id="256" r:id="rId2"/>
    <p:sldId id="278" r:id="rId3"/>
    <p:sldId id="287" r:id="rId4"/>
    <p:sldId id="257" r:id="rId5"/>
    <p:sldId id="270" r:id="rId6"/>
    <p:sldId id="271" r:id="rId7"/>
    <p:sldId id="272" r:id="rId8"/>
    <p:sldId id="273" r:id="rId9"/>
    <p:sldId id="279" r:id="rId10"/>
    <p:sldId id="280" r:id="rId11"/>
    <p:sldId id="281" r:id="rId12"/>
    <p:sldId id="282" r:id="rId13"/>
    <p:sldId id="283" r:id="rId14"/>
    <p:sldId id="284" r:id="rId15"/>
    <p:sldId id="285" r:id="rId16"/>
    <p:sldId id="286" r:id="rId17"/>
    <p:sldId id="260" r:id="rId18"/>
  </p:sldIdLst>
  <p:sldSz cx="9144000" cy="6858000" type="screen4x3"/>
  <p:notesSz cx="7104063"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06" y="1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B3A5F8C8-BD7C-41B3-BC81-C5097300EF2A}" type="datetimeFigureOut">
              <a:rPr lang="zh-TW" altLang="en-US" smtClean="0"/>
              <a:t>2026/6/8</a:t>
            </a:fld>
            <a:endParaRPr lang="zh-TW" altLang="en-US"/>
          </a:p>
        </p:txBody>
      </p:sp>
      <p:sp>
        <p:nvSpPr>
          <p:cNvPr id="4" name="頁尾版面配置區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A217FAEB-4F07-4D2B-A3E8-E5973CDA5B87}" type="slidenum">
              <a:rPr lang="zh-TW" altLang="en-US" smtClean="0"/>
              <a:t>‹#›</a:t>
            </a:fld>
            <a:endParaRPr lang="zh-TW" altLang="en-US"/>
          </a:p>
        </p:txBody>
      </p:sp>
    </p:spTree>
    <p:extLst>
      <p:ext uri="{BB962C8B-B14F-4D97-AF65-F5344CB8AC3E}">
        <p14:creationId xmlns:p14="http://schemas.microsoft.com/office/powerpoint/2010/main" val="3277096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zh-TW" altLang="en-US"/>
          </a:p>
        </p:txBody>
      </p:sp>
      <p:sp>
        <p:nvSpPr>
          <p:cNvPr id="3" name="日期版面配置區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D0EE47C2-C73C-45CB-8434-F7E9D4AEFC19}" type="datetimeFigureOut">
              <a:rPr lang="zh-TW" altLang="en-US" smtClean="0"/>
              <a:t>2026/6/8</a:t>
            </a:fld>
            <a:endParaRPr lang="zh-TW" altLang="en-US"/>
          </a:p>
        </p:txBody>
      </p:sp>
      <p:sp>
        <p:nvSpPr>
          <p:cNvPr id="4" name="投影片圖像版面配置區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zh-TW" altLang="en-US"/>
          </a:p>
        </p:txBody>
      </p:sp>
      <p:sp>
        <p:nvSpPr>
          <p:cNvPr id="5" name="備忘稿版面配置區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ED470BD4-88CE-48FC-8774-3FC8EF230FB5}" type="slidenum">
              <a:rPr lang="zh-TW" altLang="en-US" smtClean="0"/>
              <a:t>‹#›</a:t>
            </a:fld>
            <a:endParaRPr lang="zh-TW" altLang="en-US"/>
          </a:p>
        </p:txBody>
      </p:sp>
    </p:spTree>
    <p:extLst>
      <p:ext uri="{BB962C8B-B14F-4D97-AF65-F5344CB8AC3E}">
        <p14:creationId xmlns:p14="http://schemas.microsoft.com/office/powerpoint/2010/main" val="1510768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ED470BD4-88CE-48FC-8774-3FC8EF230FB5}" type="slidenum">
              <a:rPr lang="zh-TW" altLang="en-US" smtClean="0"/>
              <a:t>1</a:t>
            </a:fld>
            <a:endParaRPr lang="zh-TW" altLang="en-US"/>
          </a:p>
        </p:txBody>
      </p:sp>
    </p:spTree>
    <p:extLst>
      <p:ext uri="{BB962C8B-B14F-4D97-AF65-F5344CB8AC3E}">
        <p14:creationId xmlns:p14="http://schemas.microsoft.com/office/powerpoint/2010/main" val="1333323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8" name="矩形 7"/>
          <p:cNvSpPr/>
          <p:nvPr userDrawn="1"/>
        </p:nvSpPr>
        <p:spPr>
          <a:xfrm>
            <a:off x="0" y="6356351"/>
            <a:ext cx="9144000" cy="50164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2" name="Title 1"/>
          <p:cNvSpPr>
            <a:spLocks noGrp="1"/>
          </p:cNvSpPr>
          <p:nvPr>
            <p:ph type="ctrTitle"/>
          </p:nvPr>
        </p:nvSpPr>
        <p:spPr>
          <a:xfrm>
            <a:off x="1143000" y="1124530"/>
            <a:ext cx="6858000" cy="2387600"/>
          </a:xfrm>
        </p:spPr>
        <p:txBody>
          <a:bodyPr anchor="b">
            <a:normAutofit/>
          </a:bodyPr>
          <a:lstStyle>
            <a:lvl1pPr algn="ctr">
              <a:defRPr sz="4500">
                <a:latin typeface="Microsoft YaHei" panose="020B0503020204020204" pitchFamily="34" charset="-122"/>
                <a:ea typeface="Microsoft YaHei" panose="020B0503020204020204" pitchFamily="34" charset="-122"/>
              </a:defRPr>
            </a:lvl1pPr>
          </a:lstStyle>
          <a:p>
            <a:r>
              <a:rPr lang="zh-TW" altLang="en-US" dirty="0" smtClean="0"/>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latin typeface="Microsoft YaHei" panose="020B0503020204020204" pitchFamily="34" charset="-122"/>
                <a:ea typeface="Microsoft YaHei" panose="020B0503020204020204" pitchFamily="34" charset="-122"/>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CC91679-E165-4820-852B-B87F9F29A4BD}" type="datetime1">
              <a:rPr lang="zh-TW" altLang="en-US" smtClean="0"/>
              <a:t>2026/6/8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C123554-3D6F-45FA-B0FE-3B54A2413C7B}" type="slidenum">
              <a:rPr lang="zh-TW" altLang="en-US" smtClean="0"/>
              <a:t>‹#›</a:t>
            </a:fld>
            <a:endParaRPr lang="zh-TW" altLang="en-US"/>
          </a:p>
        </p:txBody>
      </p:sp>
      <p:sp>
        <p:nvSpPr>
          <p:cNvPr id="7" name="矩形 6"/>
          <p:cNvSpPr/>
          <p:nvPr userDrawn="1"/>
        </p:nvSpPr>
        <p:spPr>
          <a:xfrm>
            <a:off x="0" y="0"/>
            <a:ext cx="9144000" cy="67235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TW" altLang="en-US"/>
          </a:p>
        </p:txBody>
      </p:sp>
      <p:sp>
        <p:nvSpPr>
          <p:cNvPr id="9" name="矩形 8"/>
          <p:cNvSpPr/>
          <p:nvPr userDrawn="1"/>
        </p:nvSpPr>
        <p:spPr>
          <a:xfrm flipV="1">
            <a:off x="0" y="6356350"/>
            <a:ext cx="9144000" cy="4571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zh-TW" altLang="en-US"/>
          </a:p>
        </p:txBody>
      </p:sp>
      <p:pic>
        <p:nvPicPr>
          <p:cNvPr id="10" name="圖片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710128" y="-1"/>
            <a:ext cx="666708" cy="672353"/>
          </a:xfrm>
          <a:prstGeom prst="ellipse">
            <a:avLst/>
          </a:prstGeom>
        </p:spPr>
      </p:pic>
      <p:pic>
        <p:nvPicPr>
          <p:cNvPr id="11" name="圖片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445119" y="18072"/>
            <a:ext cx="1687304" cy="695374"/>
          </a:xfrm>
          <a:prstGeom prst="rect">
            <a:avLst/>
          </a:prstGeom>
        </p:spPr>
      </p:pic>
    </p:spTree>
    <p:extLst>
      <p:ext uri="{BB962C8B-B14F-4D97-AF65-F5344CB8AC3E}">
        <p14:creationId xmlns:p14="http://schemas.microsoft.com/office/powerpoint/2010/main" val="167971155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7B10D6CB-D7F6-4CE9-8114-12F2A2C692E5}" type="datetime1">
              <a:rPr lang="zh-TW" altLang="en-US" smtClean="0"/>
              <a:t>2026/6/8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1941972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744862C4-BBA5-4CD7-9C30-89CB37B6C253}" type="datetime1">
              <a:rPr lang="zh-TW" altLang="en-US" smtClean="0"/>
              <a:t>2026/6/8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306570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D04C43-9CDE-442D-8655-A595DD027D04}" type="datetime1">
              <a:rPr lang="zh-TW" altLang="en-US" smtClean="0"/>
              <a:t>2026/6/8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349802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5159432D-E9A5-403C-A048-0D4A5A6EF773}" type="datetime1">
              <a:rPr lang="zh-TW" altLang="en-US" smtClean="0"/>
              <a:t>2026/6/8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117866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7C48C91D-6098-4E16-B54A-3BC4993B6FA1}" type="datetime1">
              <a:rPr lang="zh-TW" altLang="en-US" smtClean="0"/>
              <a:t>2026/6/8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2929248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對">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按一下以編輯母片文字樣式</a:t>
            </a:r>
          </a:p>
        </p:txBody>
      </p:sp>
      <p:sp>
        <p:nvSpPr>
          <p:cNvPr id="4" name="Content Placeholder 3"/>
          <p:cNvSpPr>
            <a:spLocks noGrp="1"/>
          </p:cNvSpPr>
          <p:nvPr>
            <p:ph sz="half" idx="2"/>
          </p:nvPr>
        </p:nvSpPr>
        <p:spPr>
          <a:xfrm>
            <a:off x="633845" y="2507551"/>
            <a:ext cx="3867150" cy="36805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按一下以編輯母片文字樣式</a:t>
            </a:r>
          </a:p>
        </p:txBody>
      </p:sp>
      <p:sp>
        <p:nvSpPr>
          <p:cNvPr id="6" name="Content Placeholder 5"/>
          <p:cNvSpPr>
            <a:spLocks noGrp="1"/>
          </p:cNvSpPr>
          <p:nvPr>
            <p:ph sz="quarter" idx="4"/>
          </p:nvPr>
        </p:nvSpPr>
        <p:spPr>
          <a:xfrm>
            <a:off x="4629150" y="2507551"/>
            <a:ext cx="3886201" cy="36805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2A439C21-9EAC-4861-8B31-E635B985E3E6}" type="datetime1">
              <a:rPr lang="zh-TW" altLang="en-US" smtClean="0"/>
              <a:t>2026/6/8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1C123554-3D6F-45FA-B0FE-3B54A2413C7B}" type="slidenum">
              <a:rPr lang="zh-TW" altLang="en-US" smtClean="0"/>
              <a:t>‹#›</a:t>
            </a:fld>
            <a:endParaRPr lang="zh-TW" altLang="en-US"/>
          </a:p>
        </p:txBody>
      </p:sp>
      <p:sp>
        <p:nvSpPr>
          <p:cNvPr id="10" name="Title 9"/>
          <p:cNvSpPr>
            <a:spLocks noGrp="1"/>
          </p:cNvSpPr>
          <p:nvPr>
            <p:ph type="title"/>
          </p:nvPr>
        </p:nvSpPr>
        <p:spPr/>
        <p:txBody>
          <a:bodyPr/>
          <a:lstStyle/>
          <a:p>
            <a:r>
              <a:rPr lang="zh-TW" altLang="en-US" smtClean="0"/>
              <a:t>按一下以編輯母片標題樣式</a:t>
            </a:r>
            <a:endParaRPr lang="en-US" dirty="0"/>
          </a:p>
        </p:txBody>
      </p:sp>
    </p:spTree>
    <p:extLst>
      <p:ext uri="{BB962C8B-B14F-4D97-AF65-F5344CB8AC3E}">
        <p14:creationId xmlns:p14="http://schemas.microsoft.com/office/powerpoint/2010/main" val="3038952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只有標題">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0844CEB-6D22-41EB-97EB-2C96076CC006}" type="datetime1">
              <a:rPr lang="zh-TW" altLang="en-US" smtClean="0"/>
              <a:t>2026/6/8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1C123554-3D6F-45FA-B0FE-3B54A2413C7B}" type="slidenum">
              <a:rPr lang="zh-TW" altLang="en-US" smtClean="0"/>
              <a:t>‹#›</a:t>
            </a:fld>
            <a:endParaRPr lang="zh-TW" altLang="en-US"/>
          </a:p>
        </p:txBody>
      </p:sp>
      <p:sp>
        <p:nvSpPr>
          <p:cNvPr id="6" name="Title 5"/>
          <p:cNvSpPr>
            <a:spLocks noGrp="1"/>
          </p:cNvSpPr>
          <p:nvPr>
            <p:ph type="title"/>
          </p:nvPr>
        </p:nvSpPr>
        <p:spPr/>
        <p:txBody>
          <a:bodyPr/>
          <a:lstStyle/>
          <a:p>
            <a:r>
              <a:rPr lang="zh-TW" altLang="en-US" smtClean="0"/>
              <a:t>按一下以編輯母片標題樣式</a:t>
            </a:r>
            <a:endParaRPr lang="en-US"/>
          </a:p>
        </p:txBody>
      </p:sp>
    </p:spTree>
    <p:extLst>
      <p:ext uri="{BB962C8B-B14F-4D97-AF65-F5344CB8AC3E}">
        <p14:creationId xmlns:p14="http://schemas.microsoft.com/office/powerpoint/2010/main" val="344625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71F9C-DEE8-4B88-8998-074553FC7553}" type="datetime1">
              <a:rPr lang="zh-TW" altLang="en-US" smtClean="0"/>
              <a:t>2026/6/8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41076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0E4BCA37-DE08-4153-B478-43335FA9C25D}" type="datetime1">
              <a:rPr lang="zh-TW" altLang="en-US" smtClean="0"/>
              <a:t>2026/6/8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1984988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78054122-3E3C-49FE-8B83-91C9FD529149}" type="datetime1">
              <a:rPr lang="zh-TW" altLang="en-US" smtClean="0"/>
              <a:t>2026/6/8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1C123554-3D6F-45FA-B0FE-3B54A2413C7B}" type="slidenum">
              <a:rPr lang="zh-TW" altLang="en-US" smtClean="0"/>
              <a:t>‹#›</a:t>
            </a:fld>
            <a:endParaRPr lang="zh-TW" altLang="en-US"/>
          </a:p>
        </p:txBody>
      </p:sp>
    </p:spTree>
    <p:extLst>
      <p:ext uri="{BB962C8B-B14F-4D97-AF65-F5344CB8AC3E}">
        <p14:creationId xmlns:p14="http://schemas.microsoft.com/office/powerpoint/2010/main" val="3197996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6F7D96FD-BF2A-4682-8DE2-990277179BCF}" type="datetime1">
              <a:rPr lang="zh-TW" altLang="en-US" smtClean="0"/>
              <a:t>2026/6/8</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zh-TW" alt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1C123554-3D6F-45FA-B0FE-3B54A2413C7B}" type="slidenum">
              <a:rPr lang="zh-TW" altLang="en-US" smtClean="0"/>
              <a:t>‹#›</a:t>
            </a:fld>
            <a:endParaRPr lang="zh-TW" altLang="en-US"/>
          </a:p>
        </p:txBody>
      </p:sp>
      <p:sp>
        <p:nvSpPr>
          <p:cNvPr id="7" name="矩形 6"/>
          <p:cNvSpPr/>
          <p:nvPr userDrawn="1"/>
        </p:nvSpPr>
        <p:spPr>
          <a:xfrm>
            <a:off x="0" y="6356351"/>
            <a:ext cx="9144000" cy="501649"/>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TW" altLang="en-US"/>
          </a:p>
        </p:txBody>
      </p:sp>
      <p:sp>
        <p:nvSpPr>
          <p:cNvPr id="8" name="矩形 7"/>
          <p:cNvSpPr/>
          <p:nvPr userDrawn="1"/>
        </p:nvSpPr>
        <p:spPr>
          <a:xfrm>
            <a:off x="0" y="0"/>
            <a:ext cx="9144000" cy="672353"/>
          </a:xfrm>
          <a:prstGeom prst="rect">
            <a:avLst/>
          </a:prstGeom>
          <a:gradFill flip="none" rotWithShape="1">
            <a:gsLst>
              <a:gs pos="0">
                <a:schemeClr val="accent4">
                  <a:tint val="67000"/>
                  <a:satMod val="105000"/>
                  <a:lumMod val="110000"/>
                </a:schemeClr>
              </a:gs>
              <a:gs pos="50000">
                <a:schemeClr val="accent4">
                  <a:tint val="73000"/>
                  <a:satMod val="103000"/>
                  <a:lumMod val="105000"/>
                </a:schemeClr>
              </a:gs>
              <a:gs pos="100000">
                <a:schemeClr val="accent4">
                  <a:tint val="81000"/>
                  <a:satMod val="109000"/>
                  <a:lumMod val="105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zh-TW" altLang="en-US"/>
          </a:p>
        </p:txBody>
      </p:sp>
      <p:sp>
        <p:nvSpPr>
          <p:cNvPr id="9" name="矩形 8"/>
          <p:cNvSpPr/>
          <p:nvPr userDrawn="1"/>
        </p:nvSpPr>
        <p:spPr>
          <a:xfrm flipV="1">
            <a:off x="0" y="6356350"/>
            <a:ext cx="9144000" cy="45719"/>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zh-TW" altLang="en-US"/>
          </a:p>
        </p:txBody>
      </p:sp>
      <p:pic>
        <p:nvPicPr>
          <p:cNvPr id="10" name="圖片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6710128" y="-1"/>
            <a:ext cx="666708" cy="672353"/>
          </a:xfrm>
          <a:prstGeom prst="ellipse">
            <a:avLst/>
          </a:prstGeom>
        </p:spPr>
      </p:pic>
      <p:pic>
        <p:nvPicPr>
          <p:cNvPr id="11" name="圖片 10"/>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7445119" y="18072"/>
            <a:ext cx="1687304" cy="695374"/>
          </a:xfrm>
          <a:prstGeom prst="rect">
            <a:avLst/>
          </a:prstGeom>
        </p:spPr>
      </p:pic>
    </p:spTree>
    <p:extLst>
      <p:ext uri="{BB962C8B-B14F-4D97-AF65-F5344CB8AC3E}">
        <p14:creationId xmlns:p14="http://schemas.microsoft.com/office/powerpoint/2010/main" val="28919725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icrosoft YaHei" panose="020B0503020204020204" pitchFamily="34" charset="-122"/>
          <a:ea typeface="Microsoft YaHei" panose="020B0503020204020204" pitchFamily="34" charset="-122"/>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icrosoft YaHei" panose="020B0503020204020204" pitchFamily="34" charset="-122"/>
          <a:ea typeface="Microsoft YaHei" panose="020B0503020204020204" pitchFamily="34" charset="-122"/>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icrosoft YaHei" panose="020B0503020204020204" pitchFamily="34" charset="-122"/>
          <a:ea typeface="Microsoft YaHei" panose="020B0503020204020204" pitchFamily="34" charset="-122"/>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icrosoft YaHei" panose="020B0503020204020204" pitchFamily="34" charset="-122"/>
          <a:ea typeface="Microsoft YaHei" panose="020B0503020204020204" pitchFamily="34" charset="-122"/>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icrosoft YaHei" panose="020B0503020204020204" pitchFamily="34" charset="-122"/>
          <a:ea typeface="Microsoft YaHei" panose="020B0503020204020204" pitchFamily="34" charset="-122"/>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icrosoft YaHei" panose="020B0503020204020204" pitchFamily="34" charset="-122"/>
          <a:ea typeface="Microsoft YaHei" panose="020B0503020204020204" pitchFamily="34" charset="-122"/>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zh-TW" altLang="en-US" sz="4800" dirty="0" smtClean="0"/>
              <a:t>系必修課程</a:t>
            </a:r>
            <a:r>
              <a:rPr lang="en-US" altLang="zh-TW" sz="4800" dirty="0" smtClean="0"/>
              <a:t/>
            </a:r>
            <a:br>
              <a:rPr lang="en-US" altLang="zh-TW" sz="4800" dirty="0" smtClean="0"/>
            </a:br>
            <a:r>
              <a:rPr lang="zh-TW" altLang="en-US" sz="4800" dirty="0"/>
              <a:t>產業</a:t>
            </a:r>
            <a:r>
              <a:rPr lang="zh-TW" altLang="en-US" sz="4800" dirty="0" smtClean="0"/>
              <a:t>實習</a:t>
            </a:r>
            <a:r>
              <a:rPr lang="en-US" altLang="zh-TW" sz="4800" dirty="0" smtClean="0"/>
              <a:t/>
            </a:r>
            <a:br>
              <a:rPr lang="en-US" altLang="zh-TW" sz="4800" dirty="0" smtClean="0"/>
            </a:br>
            <a:r>
              <a:rPr lang="zh-TW" altLang="en-US" sz="4800" dirty="0" smtClean="0"/>
              <a:t>行前說明會</a:t>
            </a:r>
            <a:endParaRPr lang="zh-TW" altLang="en-US" dirty="0"/>
          </a:p>
        </p:txBody>
      </p:sp>
      <p:sp>
        <p:nvSpPr>
          <p:cNvPr id="3" name="副標題 2"/>
          <p:cNvSpPr>
            <a:spLocks noGrp="1"/>
          </p:cNvSpPr>
          <p:nvPr>
            <p:ph type="subTitle" idx="1"/>
          </p:nvPr>
        </p:nvSpPr>
        <p:spPr>
          <a:xfrm>
            <a:off x="2775031" y="4158445"/>
            <a:ext cx="4013522" cy="1655762"/>
          </a:xfrm>
        </p:spPr>
        <p:txBody>
          <a:bodyPr/>
          <a:lstStyle/>
          <a:p>
            <a:pPr algn="l"/>
            <a:endParaRPr lang="zh-TW" altLang="en-US" dirty="0"/>
          </a:p>
        </p:txBody>
      </p:sp>
      <p:sp>
        <p:nvSpPr>
          <p:cNvPr id="5" name="投影片編號版面配置區 4"/>
          <p:cNvSpPr>
            <a:spLocks noGrp="1"/>
          </p:cNvSpPr>
          <p:nvPr>
            <p:ph type="sldNum" sz="quarter" idx="12"/>
          </p:nvPr>
        </p:nvSpPr>
        <p:spPr/>
        <p:txBody>
          <a:bodyPr/>
          <a:lstStyle/>
          <a:p>
            <a:fld id="{1C123554-3D6F-45FA-B0FE-3B54A2413C7B}" type="slidenum">
              <a:rPr lang="zh-TW" altLang="en-US" smtClean="0"/>
              <a:t>1</a:t>
            </a:fld>
            <a:endParaRPr lang="zh-TW" altLang="en-US"/>
          </a:p>
        </p:txBody>
      </p:sp>
    </p:spTree>
    <p:extLst>
      <p:ext uri="{BB962C8B-B14F-4D97-AF65-F5344CB8AC3E}">
        <p14:creationId xmlns:p14="http://schemas.microsoft.com/office/powerpoint/2010/main" val="36119060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實習的時候，我的工作有哪些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351337"/>
          </a:xfrm>
        </p:spPr>
        <p:txBody>
          <a:bodyPr>
            <a:normAutofit/>
          </a:bodyPr>
          <a:lstStyle/>
          <a:p>
            <a:r>
              <a:rPr lang="zh-TW" altLang="en-US" dirty="0" smtClean="0">
                <a:solidFill>
                  <a:srgbClr val="FF0000"/>
                </a:solidFill>
              </a:rPr>
              <a:t>做完</a:t>
            </a:r>
            <a:r>
              <a:rPr lang="zh-TW" altLang="en-US" dirty="0">
                <a:solidFill>
                  <a:srgbClr val="FF0000"/>
                </a:solidFill>
              </a:rPr>
              <a:t>份內工作</a:t>
            </a:r>
            <a:r>
              <a:rPr lang="zh-TW" altLang="en-US" dirty="0"/>
              <a:t>，行有餘力，適度且</a:t>
            </a:r>
            <a:r>
              <a:rPr lang="zh-TW" altLang="en-US" dirty="0">
                <a:solidFill>
                  <a:srgbClr val="FF0000"/>
                </a:solidFill>
              </a:rPr>
              <a:t>主動詢問</a:t>
            </a:r>
            <a:r>
              <a:rPr lang="zh-TW" altLang="en-US" dirty="0"/>
              <a:t>是否有可以幫忙的地方</a:t>
            </a:r>
            <a:r>
              <a:rPr lang="zh-TW" altLang="en-US" dirty="0" smtClean="0"/>
              <a:t>。</a:t>
            </a:r>
            <a:endParaRPr lang="en-US" altLang="zh-TW" dirty="0" smtClean="0"/>
          </a:p>
          <a:p>
            <a:r>
              <a:rPr lang="zh-TW" altLang="en-US" dirty="0" smtClean="0"/>
              <a:t>多與實習場域的同仁</a:t>
            </a:r>
            <a:r>
              <a:rPr lang="zh-TW" altLang="en-US" dirty="0">
                <a:solidFill>
                  <a:srgbClr val="FF0000"/>
                </a:solidFill>
              </a:rPr>
              <a:t>接觸</a:t>
            </a:r>
            <a:r>
              <a:rPr lang="zh-TW" altLang="en-US" dirty="0"/>
              <a:t>，</a:t>
            </a:r>
            <a:r>
              <a:rPr lang="zh-TW" altLang="en-US" dirty="0" smtClean="0"/>
              <a:t>學習對方</a:t>
            </a:r>
            <a:r>
              <a:rPr lang="zh-TW" altLang="en-US" dirty="0"/>
              <a:t>經驗，不要只和同學溺在一起或守在電腦前面</a:t>
            </a:r>
            <a:r>
              <a:rPr lang="zh-TW" altLang="en-US" dirty="0" smtClean="0"/>
              <a:t>。</a:t>
            </a:r>
            <a:endParaRPr lang="en-US" altLang="zh-TW" dirty="0" smtClean="0"/>
          </a:p>
          <a:p>
            <a:r>
              <a:rPr lang="zh-TW" altLang="en-US" dirty="0"/>
              <a:t>在牧場內工作，與同仁及場內</a:t>
            </a:r>
            <a:r>
              <a:rPr lang="zh-TW" altLang="en-US" dirty="0" smtClean="0"/>
              <a:t>工作人員</a:t>
            </a:r>
            <a:r>
              <a:rPr lang="zh-TW" altLang="en-US" dirty="0" smtClean="0">
                <a:solidFill>
                  <a:srgbClr val="FF0000"/>
                </a:solidFill>
              </a:rPr>
              <a:t>維持</a:t>
            </a:r>
            <a:r>
              <a:rPr lang="zh-TW" altLang="en-US" dirty="0">
                <a:solidFill>
                  <a:srgbClr val="FF0000"/>
                </a:solidFill>
              </a:rPr>
              <a:t>融洽的關係</a:t>
            </a:r>
            <a:r>
              <a:rPr lang="zh-TW" altLang="en-US" dirty="0"/>
              <a:t>， 察言觀色，多方面觀聽學習</a:t>
            </a:r>
            <a:r>
              <a:rPr lang="zh-TW" altLang="en-US" dirty="0" smtClean="0"/>
              <a:t>。</a:t>
            </a:r>
            <a:endParaRPr lang="en-US" altLang="zh-TW" dirty="0" smtClean="0"/>
          </a:p>
          <a:p>
            <a:r>
              <a:rPr lang="zh-TW" altLang="en-US" dirty="0" smtClean="0"/>
              <a:t>主動</a:t>
            </a:r>
            <a:r>
              <a:rPr lang="zh-TW" altLang="en-US" dirty="0"/>
              <a:t>向相關同事</a:t>
            </a:r>
            <a:r>
              <a:rPr lang="zh-TW" altLang="en-US" dirty="0">
                <a:solidFill>
                  <a:srgbClr val="FF0000"/>
                </a:solidFill>
              </a:rPr>
              <a:t>自我介紹</a:t>
            </a:r>
            <a:r>
              <a:rPr lang="zh-TW" altLang="en-US" dirty="0"/>
              <a:t>，</a:t>
            </a:r>
            <a:r>
              <a:rPr lang="zh-TW" altLang="en-US" dirty="0" smtClean="0"/>
              <a:t>祈請</a:t>
            </a:r>
            <a:r>
              <a:rPr lang="zh-TW" altLang="en-US" dirty="0"/>
              <a:t>指導</a:t>
            </a:r>
            <a:r>
              <a:rPr lang="zh-TW" altLang="en-US" dirty="0" smtClean="0"/>
              <a:t>。</a:t>
            </a:r>
            <a:endParaRPr lang="en-US" altLang="zh-TW" dirty="0" smtClean="0"/>
          </a:p>
          <a:p>
            <a:r>
              <a:rPr lang="zh-TW" altLang="en-US" dirty="0" smtClean="0"/>
              <a:t>遇</a:t>
            </a:r>
            <a:r>
              <a:rPr lang="zh-TW" altLang="en-US" dirty="0"/>
              <a:t>有</a:t>
            </a:r>
            <a:r>
              <a:rPr lang="zh-TW" altLang="en-US" dirty="0">
                <a:solidFill>
                  <a:srgbClr val="FF0000"/>
                </a:solidFill>
              </a:rPr>
              <a:t>問題</a:t>
            </a:r>
            <a:r>
              <a:rPr lang="zh-TW" altLang="en-US" dirty="0"/>
              <a:t>即應向同事提問，務必多方尋求解答</a:t>
            </a:r>
            <a:r>
              <a:rPr lang="zh-TW" altLang="en-US" dirty="0" smtClean="0"/>
              <a:t>。</a:t>
            </a:r>
            <a:endParaRPr lang="en-US" altLang="zh-TW" dirty="0" smtClean="0"/>
          </a:p>
          <a:p>
            <a:r>
              <a:rPr lang="zh-TW" altLang="en-US" dirty="0" smtClean="0"/>
              <a:t>向人請</a:t>
            </a:r>
            <a:r>
              <a:rPr lang="zh-TW" altLang="en-US" dirty="0"/>
              <a:t>益，或有求於人，應注意</a:t>
            </a:r>
            <a:r>
              <a:rPr lang="zh-TW" altLang="en-US" dirty="0">
                <a:solidFill>
                  <a:srgbClr val="FF0000"/>
                </a:solidFill>
              </a:rPr>
              <a:t>禮貌</a:t>
            </a:r>
            <a:r>
              <a:rPr lang="zh-TW" altLang="en-US" dirty="0"/>
              <a:t>，稱謂正確且親切，用詞謙虛恭敬，事後務必稱謝</a:t>
            </a:r>
            <a:r>
              <a:rPr lang="zh-TW" altLang="en-US" dirty="0" smtClean="0"/>
              <a:t>。</a:t>
            </a:r>
            <a:endParaRPr lang="en-US" altLang="zh-TW" dirty="0" smtClean="0"/>
          </a:p>
          <a:p>
            <a:r>
              <a:rPr lang="zh-TW" altLang="en-US" dirty="0" smtClean="0"/>
              <a:t>用完</a:t>
            </a:r>
            <a:r>
              <a:rPr lang="zh-TW" altLang="en-US" dirty="0" smtClean="0">
                <a:solidFill>
                  <a:srgbClr val="FF0000"/>
                </a:solidFill>
              </a:rPr>
              <a:t>器物</a:t>
            </a:r>
            <a:r>
              <a:rPr lang="zh-TW" altLang="en-US" dirty="0"/>
              <a:t>，務必歸還定位。非經給與或允許，嚴禁擅自攜出實習機構文書、圖書或任何公物</a:t>
            </a:r>
            <a:r>
              <a:rPr lang="zh-TW" altLang="en-US" dirty="0" smtClean="0"/>
              <a:t>。</a:t>
            </a:r>
            <a:endParaRPr lang="en-US" altLang="zh-TW" dirty="0" smtClean="0"/>
          </a:p>
          <a:p>
            <a:r>
              <a:rPr lang="zh-TW" altLang="en-US" dirty="0" smtClean="0"/>
              <a:t>辦公</a:t>
            </a:r>
            <a:r>
              <a:rPr lang="zh-TW" altLang="en-US" dirty="0"/>
              <a:t>桌面，切忌零亂不堪；處理公務後迅即隨手整理，常保</a:t>
            </a:r>
            <a:r>
              <a:rPr lang="zh-TW" altLang="en-US" dirty="0">
                <a:solidFill>
                  <a:srgbClr val="FF0000"/>
                </a:solidFill>
              </a:rPr>
              <a:t>整潔</a:t>
            </a:r>
            <a:r>
              <a:rPr lang="zh-TW" altLang="en-US" dirty="0"/>
              <a:t>。</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10</a:t>
            </a:fld>
            <a:endParaRPr lang="zh-TW" altLang="en-US"/>
          </a:p>
        </p:txBody>
      </p:sp>
    </p:spTree>
    <p:extLst>
      <p:ext uri="{BB962C8B-B14F-4D97-AF65-F5344CB8AC3E}">
        <p14:creationId xmlns:p14="http://schemas.microsoft.com/office/powerpoint/2010/main" val="2395256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實習的時候，我的工作有哪些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794583"/>
          </a:xfrm>
        </p:spPr>
        <p:txBody>
          <a:bodyPr>
            <a:normAutofit fontScale="92500" lnSpcReduction="10000"/>
          </a:bodyPr>
          <a:lstStyle/>
          <a:p>
            <a:r>
              <a:rPr lang="zh-TW" altLang="en-US" dirty="0"/>
              <a:t>實習期間務必注意天候變化、交通安全及工作</a:t>
            </a:r>
            <a:r>
              <a:rPr lang="zh-TW" altLang="en-US" dirty="0">
                <a:solidFill>
                  <a:srgbClr val="FF0000"/>
                </a:solidFill>
              </a:rPr>
              <a:t>安全</a:t>
            </a:r>
            <a:r>
              <a:rPr lang="zh-TW" altLang="en-US" dirty="0" smtClean="0"/>
              <a:t>。</a:t>
            </a:r>
            <a:endParaRPr lang="en-US" altLang="zh-TW" dirty="0" smtClean="0"/>
          </a:p>
          <a:p>
            <a:r>
              <a:rPr lang="zh-TW" altLang="en-US" dirty="0" smtClean="0"/>
              <a:t>騎乘</a:t>
            </a:r>
            <a:r>
              <a:rPr lang="zh-TW" altLang="en-US" dirty="0">
                <a:solidFill>
                  <a:srgbClr val="FF0000"/>
                </a:solidFill>
              </a:rPr>
              <a:t>車輛</a:t>
            </a:r>
            <a:r>
              <a:rPr lang="zh-TW" altLang="en-US" dirty="0"/>
              <a:t>應自行注意保管事宜</a:t>
            </a:r>
            <a:r>
              <a:rPr lang="zh-TW" altLang="en-US" dirty="0" smtClean="0"/>
              <a:t>。</a:t>
            </a:r>
            <a:endParaRPr lang="en-US" altLang="zh-TW" dirty="0" smtClean="0"/>
          </a:p>
          <a:p>
            <a:r>
              <a:rPr lang="zh-TW" altLang="en-US" dirty="0" smtClean="0"/>
              <a:t>實習</a:t>
            </a:r>
            <a:r>
              <a:rPr lang="zh-TW" altLang="en-US" dirty="0"/>
              <a:t>期間應</a:t>
            </a:r>
            <a:r>
              <a:rPr lang="zh-TW" altLang="en-US" dirty="0">
                <a:solidFill>
                  <a:srgbClr val="FF0000"/>
                </a:solidFill>
              </a:rPr>
              <a:t>早睡早起</a:t>
            </a:r>
            <a:r>
              <a:rPr lang="zh-TW" altLang="en-US" dirty="0"/>
              <a:t>，避免次日上班無精打采</a:t>
            </a:r>
            <a:r>
              <a:rPr lang="zh-TW" altLang="en-US" dirty="0" smtClean="0"/>
              <a:t>。</a:t>
            </a:r>
            <a:endParaRPr lang="en-US" altLang="zh-TW" dirty="0" smtClean="0"/>
          </a:p>
          <a:p>
            <a:r>
              <a:rPr lang="zh-TW" altLang="en-US" dirty="0" smtClean="0"/>
              <a:t>每天</a:t>
            </a:r>
            <a:r>
              <a:rPr lang="zh-TW" altLang="en-US" dirty="0"/>
              <a:t>下班離開前，務須</a:t>
            </a:r>
            <a:r>
              <a:rPr lang="zh-TW" altLang="en-US" dirty="0">
                <a:solidFill>
                  <a:srgbClr val="FF0000"/>
                </a:solidFill>
              </a:rPr>
              <a:t>主動</a:t>
            </a:r>
            <a:r>
              <a:rPr lang="zh-TW" altLang="en-US" dirty="0" smtClean="0"/>
              <a:t>向同仁</a:t>
            </a:r>
            <a:r>
              <a:rPr lang="zh-TW" altLang="en-US" dirty="0"/>
              <a:t>說再見 ；不得一聲不響自行離開</a:t>
            </a:r>
            <a:r>
              <a:rPr lang="zh-TW" altLang="en-US" dirty="0" smtClean="0"/>
              <a:t>。</a:t>
            </a:r>
            <a:endParaRPr lang="en-US" altLang="zh-TW" dirty="0" smtClean="0"/>
          </a:p>
          <a:p>
            <a:r>
              <a:rPr lang="zh-TW" altLang="en-US" dirty="0" smtClean="0"/>
              <a:t>實習</a:t>
            </a:r>
            <a:r>
              <a:rPr lang="zh-TW" altLang="en-US" dirty="0"/>
              <a:t>期間針對分派工作及</a:t>
            </a:r>
            <a:r>
              <a:rPr lang="zh-TW" altLang="en-US" dirty="0" smtClean="0"/>
              <a:t>眼見耳聞</a:t>
            </a:r>
            <a:r>
              <a:rPr lang="zh-TW" altLang="en-US" dirty="0"/>
              <a:t>所及，應隨時</a:t>
            </a:r>
            <a:r>
              <a:rPr lang="zh-TW" altLang="en-US" dirty="0">
                <a:solidFill>
                  <a:srgbClr val="FF0000"/>
                </a:solidFill>
              </a:rPr>
              <a:t>主動</a:t>
            </a:r>
            <a:r>
              <a:rPr lang="zh-TW" altLang="en-US" dirty="0"/>
              <a:t>發問，虛心學習，確實</a:t>
            </a:r>
            <a:r>
              <a:rPr lang="zh-TW" altLang="en-US" dirty="0">
                <a:solidFill>
                  <a:srgbClr val="FF0000"/>
                </a:solidFill>
              </a:rPr>
              <a:t>筆記</a:t>
            </a:r>
            <a:r>
              <a:rPr lang="zh-TW" altLang="en-US" dirty="0" smtClean="0"/>
              <a:t>。</a:t>
            </a:r>
            <a:endParaRPr lang="en-US" altLang="zh-TW" dirty="0" smtClean="0"/>
          </a:p>
          <a:p>
            <a:r>
              <a:rPr lang="zh-TW" altLang="en-US" dirty="0" smtClean="0"/>
              <a:t>如涉及</a:t>
            </a:r>
            <a:r>
              <a:rPr lang="zh-TW" altLang="en-US" dirty="0" smtClean="0">
                <a:solidFill>
                  <a:srgbClr val="FF0000"/>
                </a:solidFill>
              </a:rPr>
              <a:t>銀錢</a:t>
            </a:r>
            <a:r>
              <a:rPr lang="zh-TW" altLang="en-US" dirty="0"/>
              <a:t>通匯轉帳、客戶締解契約、交易轉期到期等事宜，尤須當日迅速</a:t>
            </a:r>
            <a:r>
              <a:rPr lang="zh-TW" altLang="en-US" dirty="0">
                <a:solidFill>
                  <a:srgbClr val="FF0000"/>
                </a:solidFill>
              </a:rPr>
              <a:t>回報</a:t>
            </a:r>
            <a:r>
              <a:rPr lang="zh-TW" altLang="en-US" dirty="0"/>
              <a:t>，或做成必要</a:t>
            </a:r>
            <a:r>
              <a:rPr lang="zh-TW" altLang="en-US" dirty="0" smtClean="0"/>
              <a:t>書面</a:t>
            </a:r>
            <a:r>
              <a:rPr lang="zh-TW" altLang="en-US" dirty="0"/>
              <a:t>紀錄，於當日面交主辦人員處理</a:t>
            </a:r>
            <a:r>
              <a:rPr lang="zh-TW" altLang="en-US" dirty="0" smtClean="0"/>
              <a:t>。</a:t>
            </a:r>
            <a:endParaRPr lang="en-US" altLang="zh-TW" dirty="0" smtClean="0"/>
          </a:p>
          <a:p>
            <a:r>
              <a:rPr lang="zh-TW" altLang="en-US" dirty="0" smtClean="0"/>
              <a:t>實習</a:t>
            </a:r>
            <a:r>
              <a:rPr lang="zh-TW" altLang="en-US" dirty="0"/>
              <a:t>機構主管、輔導員或主要聯絡人，將負責</a:t>
            </a:r>
            <a:r>
              <a:rPr lang="zh-TW" altLang="en-US" dirty="0">
                <a:solidFill>
                  <a:srgbClr val="FF0000"/>
                </a:solidFill>
              </a:rPr>
              <a:t>考核</a:t>
            </a:r>
            <a:r>
              <a:rPr lang="zh-TW" altLang="en-US" dirty="0"/>
              <a:t>實習成績</a:t>
            </a:r>
            <a:r>
              <a:rPr lang="zh-TW" altLang="en-US" dirty="0" smtClean="0"/>
              <a:t>。</a:t>
            </a:r>
            <a:endParaRPr lang="en-US" altLang="zh-TW" dirty="0" smtClean="0"/>
          </a:p>
          <a:p>
            <a:r>
              <a:rPr lang="zh-TW" altLang="en-US" dirty="0" smtClean="0"/>
              <a:t>實習</a:t>
            </a:r>
            <a:r>
              <a:rPr lang="zh-TW" altLang="en-US" dirty="0"/>
              <a:t>同學平日即須經常向</a:t>
            </a:r>
            <a:r>
              <a:rPr lang="zh-TW" altLang="en-US" dirty="0" smtClean="0"/>
              <a:t>前述</a:t>
            </a:r>
            <a:r>
              <a:rPr lang="zh-TW" altLang="en-US" dirty="0"/>
              <a:t>人等</a:t>
            </a:r>
            <a:r>
              <a:rPr lang="zh-TW" altLang="en-US" dirty="0">
                <a:solidFill>
                  <a:srgbClr val="FF0000"/>
                </a:solidFill>
              </a:rPr>
              <a:t>請益</a:t>
            </a:r>
            <a:r>
              <a:rPr lang="zh-TW" altLang="en-US" dirty="0"/>
              <a:t>，對其交辦事務必須認真執行</a:t>
            </a:r>
            <a:r>
              <a:rPr lang="zh-TW" altLang="en-US" dirty="0" smtClean="0"/>
              <a:t>。</a:t>
            </a:r>
            <a:endParaRPr lang="en-US" altLang="zh-TW" dirty="0" smtClean="0"/>
          </a:p>
          <a:p>
            <a:r>
              <a:rPr lang="zh-TW" altLang="en-US" dirty="0" smtClean="0"/>
              <a:t>如</a:t>
            </a:r>
            <a:r>
              <a:rPr lang="zh-TW" altLang="en-US" dirty="0"/>
              <a:t>交辦事務不止一項，應請示</a:t>
            </a:r>
            <a:r>
              <a:rPr lang="zh-TW" altLang="en-US" dirty="0">
                <a:solidFill>
                  <a:srgbClr val="FF0000"/>
                </a:solidFill>
              </a:rPr>
              <a:t>輕重緩急</a:t>
            </a:r>
            <a:r>
              <a:rPr lang="zh-TW" altLang="en-US" dirty="0"/>
              <a:t>，</a:t>
            </a:r>
            <a:r>
              <a:rPr lang="zh-TW" altLang="en-US" dirty="0" smtClean="0"/>
              <a:t>逐一完成。</a:t>
            </a:r>
            <a:endParaRPr lang="en-US" altLang="zh-TW" dirty="0" smtClean="0"/>
          </a:p>
          <a:p>
            <a:r>
              <a:rPr lang="zh-TW" altLang="en-US" dirty="0" smtClean="0"/>
              <a:t>切忌</a:t>
            </a:r>
            <a:r>
              <a:rPr lang="zh-TW" altLang="en-US" dirty="0"/>
              <a:t>面露難色，輕率回絕；甚至公開抱怨，自絕於人</a:t>
            </a:r>
            <a:r>
              <a:rPr lang="zh-TW" altLang="en-US" dirty="0" smtClean="0"/>
              <a:t>。</a:t>
            </a:r>
            <a:endParaRPr lang="en-US" altLang="zh-TW" dirty="0" smtClean="0"/>
          </a:p>
          <a:p>
            <a:r>
              <a:rPr lang="zh-TW" altLang="en-US" dirty="0" smtClean="0"/>
              <a:t>凡</a:t>
            </a:r>
            <a:r>
              <a:rPr lang="zh-TW" altLang="en-US" dirty="0"/>
              <a:t>特別交辦事務，必須</a:t>
            </a:r>
            <a:r>
              <a:rPr lang="zh-TW" altLang="en-US" dirty="0" smtClean="0"/>
              <a:t>隨時</a:t>
            </a:r>
            <a:r>
              <a:rPr lang="zh-TW" altLang="en-US" dirty="0" smtClean="0">
                <a:solidFill>
                  <a:srgbClr val="FF0000"/>
                </a:solidFill>
              </a:rPr>
              <a:t>回報</a:t>
            </a:r>
            <a:r>
              <a:rPr lang="zh-TW" altLang="en-US" dirty="0"/>
              <a:t>工作進度</a:t>
            </a:r>
            <a:r>
              <a:rPr lang="zh-TW" altLang="en-US" dirty="0" smtClean="0"/>
              <a:t>。</a:t>
            </a:r>
            <a:endParaRPr lang="en-US" altLang="zh-TW" dirty="0" smtClean="0"/>
          </a:p>
          <a:p>
            <a:r>
              <a:rPr lang="zh-TW" altLang="en-US" dirty="0" smtClean="0"/>
              <a:t>如</a:t>
            </a:r>
            <a:r>
              <a:rPr lang="zh-TW" altLang="en-US" dirty="0"/>
              <a:t>遇有困難，亦須隨時明白</a:t>
            </a:r>
            <a:r>
              <a:rPr lang="zh-TW" altLang="en-US" dirty="0">
                <a:solidFill>
                  <a:srgbClr val="FF0000"/>
                </a:solidFill>
              </a:rPr>
              <a:t>請</a:t>
            </a:r>
            <a:r>
              <a:rPr lang="zh-TW" altLang="en-US" dirty="0"/>
              <a:t>示，或請求支援。</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11</a:t>
            </a:fld>
            <a:endParaRPr lang="zh-TW" altLang="en-US"/>
          </a:p>
        </p:txBody>
      </p:sp>
    </p:spTree>
    <p:extLst>
      <p:ext uri="{BB962C8B-B14F-4D97-AF65-F5344CB8AC3E}">
        <p14:creationId xmlns:p14="http://schemas.microsoft.com/office/powerpoint/2010/main" val="238198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實習的時候，我的工作有哪些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0"/>
            <a:ext cx="8359760" cy="5029199"/>
          </a:xfrm>
        </p:spPr>
        <p:txBody>
          <a:bodyPr>
            <a:normAutofit/>
          </a:bodyPr>
          <a:lstStyle/>
          <a:p>
            <a:r>
              <a:rPr lang="zh-TW" altLang="en-US" dirty="0" smtClean="0"/>
              <a:t>實習</a:t>
            </a:r>
            <a:r>
              <a:rPr lang="zh-TW" altLang="en-US" dirty="0"/>
              <a:t>期間</a:t>
            </a:r>
            <a:r>
              <a:rPr lang="zh-TW" altLang="en-US" dirty="0">
                <a:solidFill>
                  <a:srgbClr val="FF0000"/>
                </a:solidFill>
              </a:rPr>
              <a:t>嚴禁遲到早退</a:t>
            </a:r>
            <a:r>
              <a:rPr lang="zh-TW" altLang="en-US" dirty="0"/>
              <a:t>、上班時間吃早餐、長時間撥聽私人電話 、非經同意</a:t>
            </a:r>
            <a:r>
              <a:rPr lang="zh-TW" altLang="en-US" dirty="0">
                <a:solidFill>
                  <a:srgbClr val="FF0000"/>
                </a:solidFill>
              </a:rPr>
              <a:t>處理私事</a:t>
            </a:r>
            <a:r>
              <a:rPr lang="zh-TW" altLang="en-US" dirty="0"/>
              <a:t>等</a:t>
            </a:r>
            <a:r>
              <a:rPr lang="zh-TW" altLang="en-US" dirty="0" smtClean="0"/>
              <a:t>情事。</a:t>
            </a:r>
            <a:endParaRPr lang="en-US" altLang="zh-TW" dirty="0" smtClean="0"/>
          </a:p>
          <a:p>
            <a:r>
              <a:rPr lang="zh-TW" altLang="en-US" dirty="0" smtClean="0"/>
              <a:t>每日</a:t>
            </a:r>
            <a:r>
              <a:rPr lang="zh-TW" altLang="en-US" dirty="0"/>
              <a:t>上班或上班期間外出因故無法準時到達或返回實習單位，應即先以電話向</a:t>
            </a:r>
            <a:r>
              <a:rPr lang="zh-TW" altLang="en-US" dirty="0" smtClean="0"/>
              <a:t>輔導員或</a:t>
            </a:r>
            <a:r>
              <a:rPr lang="zh-TW" altLang="en-US" dirty="0"/>
              <a:t>主要聯絡人</a:t>
            </a:r>
            <a:r>
              <a:rPr lang="zh-TW" altLang="en-US" dirty="0">
                <a:solidFill>
                  <a:srgbClr val="FF0000"/>
                </a:solidFill>
              </a:rPr>
              <a:t>報備</a:t>
            </a:r>
            <a:r>
              <a:rPr lang="zh-TW" altLang="en-US" dirty="0"/>
              <a:t>，明確交待理由及預估到班時間，避免實習機構擔心疑慮或報警協尋。</a:t>
            </a:r>
          </a:p>
          <a:p>
            <a:r>
              <a:rPr lang="zh-TW" altLang="en-US" dirty="0"/>
              <a:t>實習期間因傷、病、考試或其它重要事故必須</a:t>
            </a:r>
            <a:r>
              <a:rPr lang="zh-TW" altLang="en-US" dirty="0">
                <a:solidFill>
                  <a:srgbClr val="FF0000"/>
                </a:solidFill>
              </a:rPr>
              <a:t>請假</a:t>
            </a:r>
            <a:r>
              <a:rPr lang="zh-TW" altLang="en-US" dirty="0"/>
              <a:t>時，務必親自向實習機構 指導同仁 或</a:t>
            </a:r>
            <a:r>
              <a:rPr lang="zh-TW" altLang="en-US" dirty="0" smtClean="0"/>
              <a:t>主要</a:t>
            </a:r>
            <a:r>
              <a:rPr lang="zh-TW" altLang="en-US" dirty="0"/>
              <a:t>聯絡人敘明事由請假；如須依章填報相關書表，務必遵守。</a:t>
            </a:r>
          </a:p>
          <a:p>
            <a:r>
              <a:rPr lang="zh-TW" altLang="en-US" dirty="0" smtClean="0"/>
              <a:t>實習</a:t>
            </a:r>
            <a:r>
              <a:rPr lang="zh-TW" altLang="en-US" dirty="0"/>
              <a:t>期間應更加注意身心保健，注意自身</a:t>
            </a:r>
            <a:r>
              <a:rPr lang="zh-TW" altLang="en-US" dirty="0">
                <a:solidFill>
                  <a:srgbClr val="FF0000"/>
                </a:solidFill>
              </a:rPr>
              <a:t>安全</a:t>
            </a:r>
            <a:r>
              <a:rPr lang="zh-TW" altLang="en-US" dirty="0"/>
              <a:t>。嚴防</a:t>
            </a:r>
            <a:r>
              <a:rPr lang="zh-TW" altLang="en-US" dirty="0">
                <a:solidFill>
                  <a:srgbClr val="FF0000"/>
                </a:solidFill>
              </a:rPr>
              <a:t>病從口入</a:t>
            </a:r>
            <a:r>
              <a:rPr lang="zh-TW" altLang="en-US" dirty="0"/>
              <a:t>，切記</a:t>
            </a:r>
            <a:r>
              <a:rPr lang="zh-TW" altLang="en-US" dirty="0">
                <a:solidFill>
                  <a:srgbClr val="FF0000"/>
                </a:solidFill>
              </a:rPr>
              <a:t>禍從口出</a:t>
            </a:r>
            <a:r>
              <a:rPr lang="zh-TW" altLang="en-US" dirty="0" smtClean="0"/>
              <a:t>。</a:t>
            </a:r>
            <a:endParaRPr lang="en-US" altLang="zh-TW" dirty="0" smtClean="0"/>
          </a:p>
          <a:p>
            <a:r>
              <a:rPr lang="zh-TW" altLang="en-US" dirty="0" smtClean="0"/>
              <a:t>事</a:t>
            </a:r>
            <a:r>
              <a:rPr lang="zh-TW" altLang="en-US" dirty="0"/>
              <a:t>涉</a:t>
            </a:r>
            <a:r>
              <a:rPr lang="zh-TW" altLang="en-US" dirty="0" smtClean="0">
                <a:solidFill>
                  <a:srgbClr val="FF0000"/>
                </a:solidFill>
              </a:rPr>
              <a:t>商業機密</a:t>
            </a:r>
            <a:r>
              <a:rPr lang="zh-TW" altLang="en-US" dirty="0"/>
              <a:t>、同事間是非</a:t>
            </a:r>
            <a:r>
              <a:rPr lang="zh-TW" altLang="en-US" dirty="0">
                <a:solidFill>
                  <a:srgbClr val="FF0000"/>
                </a:solidFill>
              </a:rPr>
              <a:t>恩怨</a:t>
            </a:r>
            <a:r>
              <a:rPr lang="zh-TW" altLang="en-US" dirty="0"/>
              <a:t>或個人</a:t>
            </a:r>
            <a:r>
              <a:rPr lang="zh-TW" altLang="en-US" dirty="0">
                <a:solidFill>
                  <a:srgbClr val="FF0000"/>
                </a:solidFill>
              </a:rPr>
              <a:t>隱私</a:t>
            </a:r>
            <a:r>
              <a:rPr lang="zh-TW" altLang="en-US" dirty="0"/>
              <a:t>，應謹守職業道德，絕不妄自傳述。</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12</a:t>
            </a:fld>
            <a:endParaRPr lang="zh-TW" altLang="en-US"/>
          </a:p>
        </p:txBody>
      </p:sp>
    </p:spTree>
    <p:extLst>
      <p:ext uri="{BB962C8B-B14F-4D97-AF65-F5344CB8AC3E}">
        <p14:creationId xmlns:p14="http://schemas.microsoft.com/office/powerpoint/2010/main" val="1100140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實習的時候，我的工作有哪些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938962"/>
          </a:xfrm>
        </p:spPr>
        <p:txBody>
          <a:bodyPr>
            <a:normAutofit/>
          </a:bodyPr>
          <a:lstStyle/>
          <a:p>
            <a:r>
              <a:rPr lang="zh-TW" altLang="en-US" sz="2400" dirty="0" smtClean="0"/>
              <a:t>實習</a:t>
            </a:r>
            <a:r>
              <a:rPr lang="zh-TW" altLang="en-US" sz="2400" dirty="0"/>
              <a:t>期間</a:t>
            </a:r>
            <a:r>
              <a:rPr lang="zh-TW" altLang="en-US" sz="2400" dirty="0" smtClean="0"/>
              <a:t>如系上接獲</a:t>
            </a:r>
            <a:r>
              <a:rPr lang="zh-TW" altLang="en-US" sz="2400" dirty="0"/>
              <a:t>實習機構</a:t>
            </a:r>
            <a:r>
              <a:rPr lang="zh-TW" altLang="en-US" sz="2400" dirty="0" smtClean="0"/>
              <a:t>通報實習學員</a:t>
            </a:r>
            <a:r>
              <a:rPr lang="zh-TW" altLang="en-US" sz="2400" dirty="0" smtClean="0">
                <a:solidFill>
                  <a:srgbClr val="FF0000"/>
                </a:solidFill>
              </a:rPr>
              <a:t>不</a:t>
            </a:r>
            <a:r>
              <a:rPr lang="zh-TW" altLang="en-US" sz="2400" dirty="0">
                <a:solidFill>
                  <a:srgbClr val="FF0000"/>
                </a:solidFill>
              </a:rPr>
              <a:t>假外出</a:t>
            </a:r>
            <a:r>
              <a:rPr lang="zh-TW" altLang="en-US" sz="2400" dirty="0"/>
              <a:t>或有未到班</a:t>
            </a:r>
            <a:r>
              <a:rPr lang="zh-TW" altLang="en-US" sz="2400" dirty="0" smtClean="0">
                <a:solidFill>
                  <a:srgbClr val="FF0000"/>
                </a:solidFill>
              </a:rPr>
              <a:t>曠職</a:t>
            </a:r>
            <a:r>
              <a:rPr lang="zh-TW" altLang="en-US" sz="2400" dirty="0"/>
              <a:t>情事、</a:t>
            </a:r>
            <a:r>
              <a:rPr lang="zh-TW" altLang="en-US" sz="2400" dirty="0">
                <a:solidFill>
                  <a:srgbClr val="FF0000"/>
                </a:solidFill>
              </a:rPr>
              <a:t>品行</a:t>
            </a:r>
            <a:r>
              <a:rPr lang="zh-TW" altLang="en-US" sz="2400" dirty="0"/>
              <a:t>操守</a:t>
            </a:r>
            <a:r>
              <a:rPr lang="zh-TW" altLang="en-US" sz="2400" dirty="0" smtClean="0"/>
              <a:t>不端</a:t>
            </a:r>
            <a:r>
              <a:rPr lang="zh-TW" altLang="en-US" sz="2400" dirty="0"/>
              <a:t>，違反實習機構內規，或嚴重疏懶怠惰等情事</a:t>
            </a:r>
            <a:r>
              <a:rPr lang="zh-TW" altLang="en-US" sz="2400" dirty="0" smtClean="0"/>
              <a:t>，並</a:t>
            </a:r>
            <a:r>
              <a:rPr lang="zh-TW" altLang="en-US" sz="2400" dirty="0"/>
              <a:t>無法取得「產業實習」課程</a:t>
            </a:r>
            <a:r>
              <a:rPr lang="zh-TW" altLang="en-US" sz="2400" dirty="0" smtClean="0"/>
              <a:t>學分</a:t>
            </a:r>
            <a:endParaRPr lang="en-US" altLang="zh-TW" sz="2400" dirty="0" smtClean="0"/>
          </a:p>
          <a:p>
            <a:r>
              <a:rPr lang="zh-TW" altLang="en-US" sz="2400" dirty="0" smtClean="0"/>
              <a:t>任課</a:t>
            </a:r>
            <a:r>
              <a:rPr lang="zh-TW" altLang="en-US" sz="2400" dirty="0"/>
              <a:t>老師得依系主任之指示</a:t>
            </a:r>
            <a:r>
              <a:rPr lang="zh-TW" altLang="en-US" sz="2400" dirty="0" smtClean="0"/>
              <a:t>，通知實習同學</a:t>
            </a:r>
            <a:r>
              <a:rPr lang="zh-TW" altLang="en-US" sz="2400" dirty="0" smtClean="0">
                <a:solidFill>
                  <a:srgbClr val="FF0000"/>
                </a:solidFill>
              </a:rPr>
              <a:t>返校</a:t>
            </a:r>
            <a:r>
              <a:rPr lang="zh-TW" altLang="en-US" sz="2400" dirty="0">
                <a:solidFill>
                  <a:srgbClr val="FF0000"/>
                </a:solidFill>
              </a:rPr>
              <a:t>說明</a:t>
            </a:r>
            <a:r>
              <a:rPr lang="zh-TW" altLang="en-US" sz="2400" dirty="0" smtClean="0"/>
              <a:t>。</a:t>
            </a:r>
            <a:endParaRPr lang="en-US" altLang="zh-TW" sz="2400" dirty="0" smtClean="0"/>
          </a:p>
          <a:p>
            <a:r>
              <a:rPr lang="zh-TW" altLang="en-US" sz="2400" dirty="0" smtClean="0"/>
              <a:t>實習</a:t>
            </a:r>
            <a:r>
              <a:rPr lang="zh-TW" altLang="en-US" sz="2400" dirty="0"/>
              <a:t>不力情節嚴重者將</a:t>
            </a:r>
            <a:r>
              <a:rPr lang="zh-TW" altLang="en-US" sz="2400" dirty="0">
                <a:solidFill>
                  <a:srgbClr val="FF0000"/>
                </a:solidFill>
              </a:rPr>
              <a:t>中途停止</a:t>
            </a:r>
            <a:r>
              <a:rPr lang="zh-TW" altLang="en-US" sz="2400" dirty="0" smtClean="0"/>
              <a:t>該同學之</a:t>
            </a:r>
            <a:r>
              <a:rPr lang="zh-TW" altLang="en-US" sz="2400" dirty="0"/>
              <a:t>實習，如另有嚴重</a:t>
            </a:r>
            <a:r>
              <a:rPr lang="zh-TW" altLang="en-US" sz="2400" dirty="0">
                <a:solidFill>
                  <a:srgbClr val="FF0000"/>
                </a:solidFill>
              </a:rPr>
              <a:t>破壞校譽</a:t>
            </a:r>
            <a:r>
              <a:rPr lang="zh-TW" altLang="en-US" sz="2400" dirty="0"/>
              <a:t>情事，將簽請學校依章論處。</a:t>
            </a:r>
          </a:p>
          <a:p>
            <a:r>
              <a:rPr lang="zh-TW" altLang="en-US" sz="2400" dirty="0" smtClean="0"/>
              <a:t>實習</a:t>
            </a:r>
            <a:r>
              <a:rPr lang="zh-TW" altLang="en-US" sz="2400" dirty="0"/>
              <a:t>期間若有</a:t>
            </a:r>
            <a:r>
              <a:rPr lang="zh-TW" altLang="en-US" sz="2400" dirty="0">
                <a:solidFill>
                  <a:srgbClr val="FF0000"/>
                </a:solidFill>
              </a:rPr>
              <a:t>環境適應不良</a:t>
            </a:r>
            <a:r>
              <a:rPr lang="zh-TW" altLang="en-US" sz="2400" dirty="0"/>
              <a:t>、或家中有</a:t>
            </a:r>
            <a:r>
              <a:rPr lang="zh-TW" altLang="en-US" sz="2400" dirty="0">
                <a:solidFill>
                  <a:srgbClr val="FF0000"/>
                </a:solidFill>
              </a:rPr>
              <a:t>重大事情</a:t>
            </a:r>
            <a:r>
              <a:rPr lang="zh-TW" altLang="en-US" sz="2400" dirty="0"/>
              <a:t>發生，無法完成實習需終止實習時，請</a:t>
            </a:r>
            <a:r>
              <a:rPr lang="zh-TW" altLang="en-US" sz="2400" dirty="0" smtClean="0"/>
              <a:t>務必</a:t>
            </a:r>
            <a:r>
              <a:rPr lang="zh-TW" altLang="en-US" sz="2400" dirty="0">
                <a:solidFill>
                  <a:srgbClr val="FF0000"/>
                </a:solidFill>
              </a:rPr>
              <a:t>告知</a:t>
            </a:r>
            <a:r>
              <a:rPr lang="zh-TW" altLang="en-US" sz="2400" dirty="0"/>
              <a:t>指導老師，說明狀況並獲得同意，若逕至中止，未告知指導老師， 有損系譽， 除</a:t>
            </a:r>
            <a:r>
              <a:rPr lang="zh-TW" altLang="en-US" sz="2400" dirty="0" smtClean="0">
                <a:solidFill>
                  <a:srgbClr val="FF0000"/>
                </a:solidFill>
              </a:rPr>
              <a:t>無法取得</a:t>
            </a:r>
            <a:r>
              <a:rPr lang="zh-TW" altLang="en-US" sz="2400" dirty="0" smtClean="0"/>
              <a:t>「</a:t>
            </a:r>
            <a:r>
              <a:rPr lang="zh-TW" altLang="en-US" sz="2400" dirty="0"/>
              <a:t>產業實習」課程</a:t>
            </a:r>
            <a:r>
              <a:rPr lang="zh-TW" altLang="en-US" sz="2400" dirty="0" smtClean="0"/>
              <a:t>學分外</a:t>
            </a:r>
            <a:r>
              <a:rPr lang="zh-TW" altLang="en-US" sz="2400" dirty="0"/>
              <a:t>，</a:t>
            </a:r>
            <a:r>
              <a:rPr lang="zh-TW" altLang="en-US" sz="2400" dirty="0" smtClean="0"/>
              <a:t>並可能簽</a:t>
            </a:r>
            <a:r>
              <a:rPr lang="zh-TW" altLang="en-US" sz="2400" dirty="0"/>
              <a:t>請學校依章論處。</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13</a:t>
            </a:fld>
            <a:endParaRPr lang="zh-TW" altLang="en-US"/>
          </a:p>
        </p:txBody>
      </p:sp>
    </p:spTree>
    <p:extLst>
      <p:ext uri="{BB962C8B-B14F-4D97-AF65-F5344CB8AC3E}">
        <p14:creationId xmlns:p14="http://schemas.microsoft.com/office/powerpoint/2010/main" val="676024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實習的時候，我的工作有哪些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351337"/>
          </a:xfrm>
        </p:spPr>
        <p:txBody>
          <a:bodyPr>
            <a:normAutofit/>
          </a:bodyPr>
          <a:lstStyle/>
          <a:p>
            <a:r>
              <a:rPr lang="zh-TW" altLang="en-US" sz="2800" dirty="0" smtClean="0"/>
              <a:t>實習</a:t>
            </a:r>
            <a:r>
              <a:rPr lang="zh-TW" altLang="en-US" sz="2800" dirty="0"/>
              <a:t>期滿前，應主動求見並當面稟報實習機構主管、主要輔導人員；實習最後一天應向</a:t>
            </a:r>
            <a:r>
              <a:rPr lang="zh-TW" altLang="en-US" sz="2800" dirty="0" smtClean="0"/>
              <a:t>同事</a:t>
            </a:r>
            <a:r>
              <a:rPr lang="zh-TW" altLang="en-US" sz="2800" dirty="0"/>
              <a:t>禮貌</a:t>
            </a:r>
            <a:r>
              <a:rPr lang="zh-TW" altLang="en-US" sz="2800" dirty="0">
                <a:solidFill>
                  <a:srgbClr val="FF0000"/>
                </a:solidFill>
              </a:rPr>
              <a:t>辭行</a:t>
            </a:r>
            <a:r>
              <a:rPr lang="zh-TW" altLang="en-US" sz="2800" dirty="0"/>
              <a:t>，並確實做好業務交接工作。如能撰寫感謝函、感謝卡親自致送實習機構</a:t>
            </a:r>
            <a:r>
              <a:rPr lang="zh-TW" altLang="en-US" sz="2800" dirty="0" smtClean="0"/>
              <a:t>主管</a:t>
            </a:r>
            <a:r>
              <a:rPr lang="zh-TW" altLang="en-US" sz="2800" dirty="0"/>
              <a:t>、主要輔導人員，更臻完美。</a:t>
            </a:r>
          </a:p>
          <a:p>
            <a:r>
              <a:rPr lang="zh-TW" altLang="en-US" sz="2800" dirty="0" smtClean="0"/>
              <a:t>實習</a:t>
            </a:r>
            <a:r>
              <a:rPr lang="zh-TW" altLang="en-US" sz="2800" dirty="0"/>
              <a:t>期間 請隨身攜帶</a:t>
            </a:r>
            <a:r>
              <a:rPr lang="zh-TW" altLang="en-US" sz="2800" dirty="0">
                <a:solidFill>
                  <a:srgbClr val="FF0000"/>
                </a:solidFill>
              </a:rPr>
              <a:t>健保卡</a:t>
            </a:r>
            <a:r>
              <a:rPr lang="zh-TW" altLang="en-US" sz="2800" dirty="0"/>
              <a:t>，因實習工作而需就醫時，請</a:t>
            </a:r>
            <a:r>
              <a:rPr lang="zh-TW" altLang="en-US" sz="2800" dirty="0" smtClean="0"/>
              <a:t>申請診斷證明書和就醫收據</a:t>
            </a:r>
            <a:r>
              <a:rPr lang="zh-TW" altLang="en-US" sz="2800" dirty="0"/>
              <a:t>，</a:t>
            </a:r>
            <a:r>
              <a:rPr lang="zh-TW" altLang="en-US" sz="2800" dirty="0" smtClean="0"/>
              <a:t>實習</a:t>
            </a:r>
            <a:r>
              <a:rPr lang="zh-TW" altLang="en-US" sz="2800" dirty="0"/>
              <a:t>完後可申請</a:t>
            </a:r>
            <a:r>
              <a:rPr lang="zh-TW" altLang="en-US" sz="2800" dirty="0">
                <a:solidFill>
                  <a:srgbClr val="FF0000"/>
                </a:solidFill>
              </a:rPr>
              <a:t>保險理賠</a:t>
            </a:r>
            <a:r>
              <a:rPr lang="zh-TW" altLang="en-US" sz="2800" dirty="0"/>
              <a:t>。</a:t>
            </a:r>
          </a:p>
          <a:p>
            <a:r>
              <a:rPr lang="zh-TW" altLang="en-US" sz="2800" dirty="0" smtClean="0"/>
              <a:t>因應</a:t>
            </a:r>
            <a:r>
              <a:rPr lang="zh-TW" altLang="en-US" sz="2800" dirty="0"/>
              <a:t>新型冠狀</a:t>
            </a:r>
            <a:r>
              <a:rPr lang="zh-TW" altLang="en-US" sz="2800" dirty="0" smtClean="0"/>
              <a:t>病毒需絕對</a:t>
            </a:r>
            <a:r>
              <a:rPr lang="zh-TW" altLang="en-US" sz="2800" dirty="0"/>
              <a:t>遵守實習單位防疫相關</a:t>
            </a:r>
            <a:r>
              <a:rPr lang="zh-TW" altLang="en-US" sz="2800" dirty="0" smtClean="0"/>
              <a:t>規定。</a:t>
            </a:r>
            <a:endParaRPr lang="zh-TW" altLang="en-US" sz="2800"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14</a:t>
            </a:fld>
            <a:endParaRPr lang="zh-TW" altLang="en-US"/>
          </a:p>
        </p:txBody>
      </p:sp>
    </p:spTree>
    <p:extLst>
      <p:ext uri="{BB962C8B-B14F-4D97-AF65-F5344CB8AC3E}">
        <p14:creationId xmlns:p14="http://schemas.microsoft.com/office/powerpoint/2010/main" val="2562980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實習結束後，我的工作有哪些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351337"/>
          </a:xfrm>
        </p:spPr>
        <p:txBody>
          <a:bodyPr>
            <a:normAutofit/>
          </a:bodyPr>
          <a:lstStyle/>
          <a:p>
            <a:pPr marL="0" indent="0">
              <a:buNone/>
            </a:pPr>
            <a:r>
              <a:rPr lang="zh-TW" altLang="en-US" sz="2800" dirty="0">
                <a:solidFill>
                  <a:srgbClr val="FF0000"/>
                </a:solidFill>
              </a:rPr>
              <a:t>實習心得報告</a:t>
            </a:r>
            <a:r>
              <a:rPr lang="zh-TW" altLang="en-US" sz="2800" dirty="0"/>
              <a:t>撰寫</a:t>
            </a:r>
            <a:r>
              <a:rPr lang="zh-TW" altLang="en-US" sz="2800" dirty="0" smtClean="0"/>
              <a:t>格式</a:t>
            </a:r>
            <a:endParaRPr lang="en-US" altLang="zh-TW" sz="2800" dirty="0" smtClean="0"/>
          </a:p>
          <a:p>
            <a:pPr marL="0" indent="0">
              <a:buNone/>
            </a:pPr>
            <a:r>
              <a:rPr lang="en-US" altLang="zh-TW" dirty="0"/>
              <a:t>1. </a:t>
            </a:r>
            <a:r>
              <a:rPr lang="zh-TW" altLang="en-US" dirty="0"/>
              <a:t>紙張： </a:t>
            </a:r>
            <a:r>
              <a:rPr lang="en-US" altLang="zh-TW" dirty="0"/>
              <a:t>A4</a:t>
            </a:r>
          </a:p>
          <a:p>
            <a:pPr marL="0" indent="0">
              <a:buNone/>
            </a:pPr>
            <a:r>
              <a:rPr lang="en-US" altLang="zh-TW" dirty="0"/>
              <a:t>2. </a:t>
            </a:r>
            <a:r>
              <a:rPr lang="zh-TW" altLang="en-US" dirty="0"/>
              <a:t>字體：中文 </a:t>
            </a:r>
            <a:r>
              <a:rPr lang="en-US" altLang="zh-TW" dirty="0"/>
              <a:t>-</a:t>
            </a:r>
            <a:r>
              <a:rPr lang="zh-TW" altLang="en-US" dirty="0"/>
              <a:t>標楷體 </a:t>
            </a:r>
            <a:r>
              <a:rPr lang="en-US" altLang="zh-TW" dirty="0"/>
              <a:t>/ </a:t>
            </a:r>
            <a:r>
              <a:rPr lang="zh-TW" altLang="en-US" dirty="0"/>
              <a:t>英文 </a:t>
            </a:r>
            <a:r>
              <a:rPr lang="en-US" altLang="zh-TW" dirty="0"/>
              <a:t>-Times New Roman</a:t>
            </a:r>
          </a:p>
          <a:p>
            <a:pPr marL="0" indent="0">
              <a:buNone/>
            </a:pPr>
            <a:r>
              <a:rPr lang="en-US" altLang="zh-TW" dirty="0"/>
              <a:t>3. </a:t>
            </a:r>
            <a:r>
              <a:rPr lang="zh-TW" altLang="en-US" dirty="0"/>
              <a:t>字體大小：段落標題 </a:t>
            </a:r>
            <a:r>
              <a:rPr lang="en-US" altLang="zh-TW" dirty="0"/>
              <a:t>-14 </a:t>
            </a:r>
            <a:r>
              <a:rPr lang="zh-TW" altLang="en-US" dirty="0"/>
              <a:t>號字 </a:t>
            </a:r>
            <a:r>
              <a:rPr lang="en-US" altLang="zh-TW" dirty="0"/>
              <a:t>/ </a:t>
            </a:r>
            <a:r>
              <a:rPr lang="zh-TW" altLang="en-US" dirty="0"/>
              <a:t>內文 </a:t>
            </a:r>
            <a:r>
              <a:rPr lang="en-US" altLang="zh-TW" dirty="0"/>
              <a:t>-12 </a:t>
            </a:r>
            <a:r>
              <a:rPr lang="zh-TW" altLang="en-US" dirty="0"/>
              <a:t>號字</a:t>
            </a:r>
          </a:p>
          <a:p>
            <a:pPr marL="0" indent="0">
              <a:buNone/>
            </a:pPr>
            <a:r>
              <a:rPr lang="en-US" altLang="zh-TW" dirty="0"/>
              <a:t>4. </a:t>
            </a:r>
            <a:r>
              <a:rPr lang="zh-TW" altLang="en-US" dirty="0"/>
              <a:t>行距： </a:t>
            </a:r>
            <a:r>
              <a:rPr lang="en-US" altLang="zh-TW" dirty="0"/>
              <a:t>1.5 </a:t>
            </a:r>
            <a:r>
              <a:rPr lang="zh-TW" altLang="en-US" dirty="0"/>
              <a:t>倍行高</a:t>
            </a:r>
          </a:p>
          <a:p>
            <a:pPr marL="0" indent="0">
              <a:buNone/>
            </a:pPr>
            <a:r>
              <a:rPr lang="en-US" altLang="zh-TW" dirty="0"/>
              <a:t>5. </a:t>
            </a:r>
            <a:r>
              <a:rPr lang="zh-TW" altLang="en-US" dirty="0"/>
              <a:t>字數： </a:t>
            </a:r>
            <a:r>
              <a:rPr lang="en-US" altLang="zh-TW" dirty="0"/>
              <a:t>2500</a:t>
            </a:r>
            <a:r>
              <a:rPr lang="zh-TW" altLang="en-US" dirty="0"/>
              <a:t>字以上（不含封面、摘要、目錄及參考文獻）</a:t>
            </a:r>
          </a:p>
          <a:p>
            <a:pPr marL="0" indent="0">
              <a:buNone/>
            </a:pPr>
            <a:r>
              <a:rPr lang="en-US" altLang="zh-TW" dirty="0"/>
              <a:t>6. </a:t>
            </a:r>
            <a:r>
              <a:rPr lang="zh-TW" altLang="en-US" dirty="0"/>
              <a:t>版面邊界：上、下為 </a:t>
            </a:r>
            <a:r>
              <a:rPr lang="en-US" altLang="zh-TW" dirty="0"/>
              <a:t>2.54</a:t>
            </a:r>
            <a:r>
              <a:rPr lang="zh-TW" altLang="en-US" dirty="0"/>
              <a:t>公分，左、右為 </a:t>
            </a:r>
            <a:r>
              <a:rPr lang="en-US" altLang="zh-TW" dirty="0"/>
              <a:t>3.18</a:t>
            </a:r>
            <a:r>
              <a:rPr lang="zh-TW" altLang="en-US" dirty="0" smtClean="0"/>
              <a:t>公分</a:t>
            </a:r>
            <a:endParaRPr lang="en-US" altLang="zh-TW" dirty="0" smtClean="0"/>
          </a:p>
          <a:p>
            <a:pPr marL="0" indent="0">
              <a:buNone/>
            </a:pPr>
            <a:endParaRPr lang="en-US" altLang="zh-TW" dirty="0"/>
          </a:p>
          <a:p>
            <a:pPr marL="0" indent="0">
              <a:buNone/>
            </a:pPr>
            <a:r>
              <a:rPr lang="zh-TW" altLang="en-US" dirty="0" smtClean="0"/>
              <a:t>大四上學期授課老師會宣布繳交時間及方式</a:t>
            </a:r>
            <a:endParaRPr lang="zh-TW" altLang="en-US"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15</a:t>
            </a:fld>
            <a:endParaRPr lang="zh-TW" altLang="en-US"/>
          </a:p>
        </p:txBody>
      </p:sp>
    </p:spTree>
    <p:extLst>
      <p:ext uri="{BB962C8B-B14F-4D97-AF65-F5344CB8AC3E}">
        <p14:creationId xmlns:p14="http://schemas.microsoft.com/office/powerpoint/2010/main" val="3165352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實習結束後，我的工作有哪些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351337"/>
          </a:xfrm>
        </p:spPr>
        <p:txBody>
          <a:bodyPr>
            <a:normAutofit fontScale="92500" lnSpcReduction="20000"/>
          </a:bodyPr>
          <a:lstStyle/>
          <a:p>
            <a:pPr>
              <a:lnSpc>
                <a:spcPct val="110000"/>
              </a:lnSpc>
            </a:pPr>
            <a:r>
              <a:rPr lang="zh-TW" altLang="en-US" dirty="0" smtClean="0"/>
              <a:t>實習心得報告內容應</a:t>
            </a:r>
            <a:r>
              <a:rPr lang="zh-TW" altLang="en-US" dirty="0"/>
              <a:t>包括以下項目</a:t>
            </a:r>
          </a:p>
          <a:p>
            <a:pPr marL="0" indent="0">
              <a:lnSpc>
                <a:spcPct val="110000"/>
              </a:lnSpc>
              <a:buNone/>
            </a:pPr>
            <a:r>
              <a:rPr lang="en-US" altLang="zh-TW" dirty="0"/>
              <a:t>1. </a:t>
            </a:r>
            <a:r>
              <a:rPr lang="zh-TW" altLang="en-US" dirty="0">
                <a:solidFill>
                  <a:srgbClr val="FF0000"/>
                </a:solidFill>
              </a:rPr>
              <a:t>封面</a:t>
            </a:r>
            <a:r>
              <a:rPr lang="zh-TW" altLang="en-US" dirty="0" smtClean="0"/>
              <a:t>頁應標明實習單位之</a:t>
            </a:r>
            <a:r>
              <a:rPr lang="zh-TW" altLang="en-US" dirty="0"/>
              <a:t>名稱</a:t>
            </a:r>
            <a:r>
              <a:rPr lang="zh-TW" altLang="en-US" dirty="0" smtClean="0"/>
              <a:t>、實習</a:t>
            </a:r>
            <a:r>
              <a:rPr lang="zh-TW" altLang="en-US" dirty="0"/>
              <a:t>起迄日期、指導教師姓名、學生姓名及</a:t>
            </a:r>
            <a:r>
              <a:rPr lang="zh-TW" altLang="en-US" dirty="0" smtClean="0"/>
              <a:t>學號</a:t>
            </a:r>
            <a:r>
              <a:rPr lang="zh-TW" altLang="en-US" dirty="0"/>
              <a:t>等</a:t>
            </a:r>
            <a:r>
              <a:rPr lang="zh-TW" altLang="en-US" dirty="0" smtClean="0"/>
              <a:t>基本資料。</a:t>
            </a:r>
            <a:endParaRPr lang="zh-TW" altLang="en-US" dirty="0"/>
          </a:p>
          <a:p>
            <a:pPr marL="0" indent="0">
              <a:lnSpc>
                <a:spcPct val="110000"/>
              </a:lnSpc>
              <a:buNone/>
            </a:pPr>
            <a:r>
              <a:rPr lang="en-US" altLang="zh-TW" dirty="0"/>
              <a:t>2. </a:t>
            </a:r>
            <a:r>
              <a:rPr lang="zh-TW" altLang="en-US" dirty="0">
                <a:solidFill>
                  <a:srgbClr val="FF0000"/>
                </a:solidFill>
              </a:rPr>
              <a:t>摘要</a:t>
            </a:r>
            <a:r>
              <a:rPr lang="zh-TW" altLang="en-US" dirty="0"/>
              <a:t> </a:t>
            </a:r>
            <a:r>
              <a:rPr lang="en-US" altLang="zh-TW" dirty="0"/>
              <a:t>500 </a:t>
            </a:r>
            <a:r>
              <a:rPr lang="zh-TW" altLang="en-US" dirty="0"/>
              <a:t>字以內之文字</a:t>
            </a:r>
            <a:r>
              <a:rPr lang="zh-TW" altLang="en-US" dirty="0" smtClean="0"/>
              <a:t>敘述：</a:t>
            </a:r>
            <a:r>
              <a:rPr lang="zh-TW" altLang="en-US" dirty="0"/>
              <a:t>以一頁之篇幅摘錄報告</a:t>
            </a:r>
            <a:r>
              <a:rPr lang="zh-TW" altLang="en-US" dirty="0" smtClean="0"/>
              <a:t>之要點 </a:t>
            </a:r>
            <a:r>
              <a:rPr lang="zh-TW" altLang="en-US" dirty="0"/>
              <a:t>。</a:t>
            </a:r>
          </a:p>
          <a:p>
            <a:pPr marL="0" indent="0">
              <a:lnSpc>
                <a:spcPct val="110000"/>
              </a:lnSpc>
              <a:buNone/>
            </a:pPr>
            <a:r>
              <a:rPr lang="en-US" altLang="zh-TW" dirty="0"/>
              <a:t>3. </a:t>
            </a:r>
            <a:r>
              <a:rPr lang="zh-TW" altLang="en-US" dirty="0" smtClean="0">
                <a:solidFill>
                  <a:srgbClr val="FF0000"/>
                </a:solidFill>
              </a:rPr>
              <a:t>目錄</a:t>
            </a:r>
            <a:r>
              <a:rPr lang="zh-TW" altLang="en-US" dirty="0" smtClean="0"/>
              <a:t>。</a:t>
            </a:r>
            <a:endParaRPr lang="zh-TW" altLang="en-US" dirty="0"/>
          </a:p>
          <a:p>
            <a:pPr marL="0" indent="0">
              <a:lnSpc>
                <a:spcPct val="110000"/>
              </a:lnSpc>
              <a:buNone/>
            </a:pPr>
            <a:r>
              <a:rPr lang="en-US" altLang="zh-TW" dirty="0"/>
              <a:t>4. </a:t>
            </a:r>
            <a:r>
              <a:rPr lang="zh-TW" altLang="en-US" dirty="0">
                <a:solidFill>
                  <a:srgbClr val="FF0000"/>
                </a:solidFill>
              </a:rPr>
              <a:t>實習內容</a:t>
            </a:r>
            <a:r>
              <a:rPr lang="zh-TW" altLang="en-US" dirty="0" smtClean="0"/>
              <a:t>：應</a:t>
            </a:r>
            <a:r>
              <a:rPr lang="zh-TW" altLang="en-US" dirty="0"/>
              <a:t>區分章節，並編製頁碼。應包含 實習目的 </a:t>
            </a:r>
            <a:r>
              <a:rPr lang="zh-TW" altLang="en-US" dirty="0" smtClean="0"/>
              <a:t>、實習</a:t>
            </a:r>
            <a:r>
              <a:rPr lang="zh-TW" altLang="en-US" dirty="0"/>
              <a:t>單位業務內容 </a:t>
            </a:r>
            <a:r>
              <a:rPr lang="zh-TW" altLang="en-US" dirty="0" smtClean="0"/>
              <a:t>描述</a:t>
            </a:r>
            <a:r>
              <a:rPr lang="zh-TW" altLang="en-US" dirty="0"/>
              <a:t>實習單位的各項業務</a:t>
            </a:r>
            <a:r>
              <a:rPr lang="zh-TW" altLang="en-US" dirty="0" smtClean="0"/>
              <a:t>內容、實際內容列舉</a:t>
            </a:r>
            <a:r>
              <a:rPr lang="zh-TW" altLang="en-US" dirty="0"/>
              <a:t>實際過程中所操作、執行之</a:t>
            </a:r>
            <a:r>
              <a:rPr lang="zh-TW" altLang="en-US" dirty="0" smtClean="0"/>
              <a:t>專案或</a:t>
            </a:r>
            <a:r>
              <a:rPr lang="zh-TW" altLang="en-US" dirty="0"/>
              <a:t>執行的業務範圍 。</a:t>
            </a:r>
          </a:p>
          <a:p>
            <a:pPr marL="0" indent="0">
              <a:lnSpc>
                <a:spcPct val="110000"/>
              </a:lnSpc>
              <a:buNone/>
            </a:pPr>
            <a:r>
              <a:rPr lang="en-US" altLang="zh-TW" dirty="0"/>
              <a:t>5. </a:t>
            </a:r>
            <a:r>
              <a:rPr lang="zh-TW" altLang="en-US" dirty="0">
                <a:solidFill>
                  <a:srgbClr val="FF0000"/>
                </a:solidFill>
              </a:rPr>
              <a:t>問題、建議與心得</a:t>
            </a:r>
            <a:r>
              <a:rPr lang="zh-TW" altLang="en-US" dirty="0"/>
              <a:t>：針對實習內容與實習期間發現的問題，根據參考文獻以及</a:t>
            </a:r>
            <a:r>
              <a:rPr lang="zh-TW" altLang="en-US" dirty="0" smtClean="0"/>
              <a:t>學生</a:t>
            </a:r>
            <a:r>
              <a:rPr lang="zh-TW" altLang="en-US" dirty="0"/>
              <a:t>個人學經歷，提出具體解決方法、建議及實習心得 </a:t>
            </a:r>
            <a:r>
              <a:rPr lang="en-US" altLang="zh-TW" dirty="0"/>
              <a:t>(</a:t>
            </a:r>
            <a:r>
              <a:rPr lang="zh-TW" altLang="en-US" dirty="0"/>
              <a:t>包括實習課程之改進</a:t>
            </a:r>
            <a:r>
              <a:rPr lang="zh-TW" altLang="en-US" dirty="0" smtClean="0"/>
              <a:t>建議與對</a:t>
            </a:r>
            <a:r>
              <a:rPr lang="zh-TW" altLang="en-US" dirty="0"/>
              <a:t>實習單位之感謝 </a:t>
            </a:r>
            <a:r>
              <a:rPr lang="en-US" altLang="zh-TW" dirty="0"/>
              <a:t>)</a:t>
            </a:r>
            <a:r>
              <a:rPr lang="zh-TW" altLang="en-US" dirty="0"/>
              <a:t>。</a:t>
            </a:r>
          </a:p>
          <a:p>
            <a:pPr marL="0" indent="0">
              <a:lnSpc>
                <a:spcPct val="110000"/>
              </a:lnSpc>
              <a:buNone/>
            </a:pPr>
            <a:r>
              <a:rPr lang="en-US" altLang="zh-TW" dirty="0"/>
              <a:t>6. </a:t>
            </a:r>
            <a:r>
              <a:rPr lang="zh-TW" altLang="en-US" dirty="0"/>
              <a:t>可附上</a:t>
            </a:r>
            <a:r>
              <a:rPr lang="zh-TW" altLang="en-US" dirty="0">
                <a:solidFill>
                  <a:srgbClr val="FF0000"/>
                </a:solidFill>
              </a:rPr>
              <a:t>照片</a:t>
            </a:r>
            <a:r>
              <a:rPr lang="zh-TW" altLang="en-US" dirty="0"/>
              <a:t>。</a:t>
            </a:r>
          </a:p>
          <a:p>
            <a:pPr marL="0" indent="0">
              <a:lnSpc>
                <a:spcPct val="110000"/>
              </a:lnSpc>
              <a:buNone/>
            </a:pPr>
            <a:r>
              <a:rPr lang="en-US" altLang="zh-TW" dirty="0"/>
              <a:t>7. </a:t>
            </a:r>
            <a:r>
              <a:rPr lang="zh-TW" altLang="en-US" dirty="0">
                <a:solidFill>
                  <a:srgbClr val="FF0000"/>
                </a:solidFill>
              </a:rPr>
              <a:t>參考文獻</a:t>
            </a:r>
            <a:r>
              <a:rPr lang="zh-TW" altLang="en-US" dirty="0"/>
              <a:t>。</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16</a:t>
            </a:fld>
            <a:endParaRPr lang="zh-TW" altLang="en-US"/>
          </a:p>
        </p:txBody>
      </p:sp>
    </p:spTree>
    <p:extLst>
      <p:ext uri="{BB962C8B-B14F-4D97-AF65-F5344CB8AC3E}">
        <p14:creationId xmlns:p14="http://schemas.microsoft.com/office/powerpoint/2010/main" val="3963401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0629" y="52939"/>
            <a:ext cx="7886700" cy="644893"/>
          </a:xfrm>
        </p:spPr>
        <p:txBody>
          <a:bodyPr/>
          <a:lstStyle/>
          <a:p>
            <a:r>
              <a:rPr lang="zh-TW" altLang="en-US" dirty="0" smtClean="0"/>
              <a:t>所以我</a:t>
            </a:r>
            <a:r>
              <a:rPr lang="zh-TW" altLang="en-US" dirty="0"/>
              <a:t>接下來</a:t>
            </a:r>
            <a:r>
              <a:rPr lang="zh-TW" altLang="en-US" dirty="0" smtClean="0"/>
              <a:t>要做哪些事</a:t>
            </a:r>
            <a:r>
              <a:rPr lang="en-US" altLang="zh-TW" dirty="0" smtClean="0"/>
              <a:t>?</a:t>
            </a:r>
            <a:endParaRPr lang="zh-TW" altLang="en-US" dirty="0"/>
          </a:p>
        </p:txBody>
      </p:sp>
      <p:sp>
        <p:nvSpPr>
          <p:cNvPr id="3" name="內容版面配置區 2"/>
          <p:cNvSpPr>
            <a:spLocks noGrp="1"/>
          </p:cNvSpPr>
          <p:nvPr>
            <p:ph idx="1"/>
          </p:nvPr>
        </p:nvSpPr>
        <p:spPr>
          <a:xfrm>
            <a:off x="633845" y="1010653"/>
            <a:ext cx="7886700" cy="5169485"/>
          </a:xfrm>
        </p:spPr>
        <p:txBody>
          <a:bodyPr>
            <a:normAutofit/>
          </a:bodyPr>
          <a:lstStyle/>
          <a:p>
            <a:r>
              <a:rPr lang="zh-TW" altLang="en-US" sz="3600" dirty="0"/>
              <a:t>參</a:t>
            </a:r>
            <a:r>
              <a:rPr lang="zh-TW" altLang="en-US" sz="3600" dirty="0" smtClean="0"/>
              <a:t>與產業實習說明會</a:t>
            </a:r>
            <a:r>
              <a:rPr lang="zh-TW" altLang="en-US" sz="3600" dirty="0" smtClean="0">
                <a:solidFill>
                  <a:schemeClr val="accent6"/>
                </a:solidFill>
              </a:rPr>
              <a:t>√</a:t>
            </a:r>
            <a:endParaRPr lang="en-US" altLang="zh-TW" sz="3600" dirty="0" smtClean="0">
              <a:solidFill>
                <a:schemeClr val="accent6"/>
              </a:solidFill>
            </a:endParaRPr>
          </a:p>
          <a:p>
            <a:r>
              <a:rPr lang="zh-TW" altLang="en-US" sz="3600" dirty="0"/>
              <a:t>提出實習</a:t>
            </a:r>
            <a:r>
              <a:rPr lang="zh-TW" altLang="en-US" sz="3600" dirty="0" smtClean="0"/>
              <a:t>申請</a:t>
            </a:r>
            <a:r>
              <a:rPr lang="zh-TW" altLang="en-US" sz="3600" dirty="0">
                <a:solidFill>
                  <a:schemeClr val="accent6"/>
                </a:solidFill>
              </a:rPr>
              <a:t>√</a:t>
            </a:r>
            <a:endParaRPr lang="en-US" altLang="zh-TW" sz="3600" dirty="0">
              <a:solidFill>
                <a:schemeClr val="accent6"/>
              </a:solidFill>
            </a:endParaRPr>
          </a:p>
          <a:p>
            <a:r>
              <a:rPr lang="zh-TW" altLang="en-US" sz="3600" dirty="0" smtClean="0"/>
              <a:t>確定</a:t>
            </a:r>
            <a:r>
              <a:rPr lang="zh-TW" altLang="en-US" sz="3600" dirty="0"/>
              <a:t>實習單位及住宿生活</a:t>
            </a:r>
            <a:r>
              <a:rPr lang="zh-TW" altLang="en-US" sz="3600" dirty="0" smtClean="0"/>
              <a:t>事宜</a:t>
            </a:r>
            <a:r>
              <a:rPr lang="zh-TW" altLang="en-US" sz="3600" dirty="0" smtClean="0">
                <a:solidFill>
                  <a:schemeClr val="accent6"/>
                </a:solidFill>
              </a:rPr>
              <a:t>√</a:t>
            </a:r>
            <a:endParaRPr lang="en-US" altLang="zh-TW" sz="3600" dirty="0" smtClean="0"/>
          </a:p>
          <a:p>
            <a:r>
              <a:rPr lang="zh-TW" altLang="en-US" sz="3600" dirty="0"/>
              <a:t>參與產業實習行前說明</a:t>
            </a:r>
            <a:r>
              <a:rPr lang="zh-TW" altLang="en-US" sz="3600" dirty="0" smtClean="0"/>
              <a:t>會</a:t>
            </a:r>
            <a:r>
              <a:rPr lang="zh-TW" altLang="en-US" sz="3600" dirty="0" smtClean="0">
                <a:solidFill>
                  <a:schemeClr val="accent6"/>
                </a:solidFill>
              </a:rPr>
              <a:t>√</a:t>
            </a:r>
            <a:endParaRPr lang="en-US" altLang="zh-TW" sz="3600" dirty="0" smtClean="0"/>
          </a:p>
          <a:p>
            <a:r>
              <a:rPr lang="zh-TW" altLang="en-US" sz="3600" dirty="0">
                <a:solidFill>
                  <a:srgbClr val="FF0000"/>
                </a:solidFill>
              </a:rPr>
              <a:t>前往</a:t>
            </a:r>
            <a:r>
              <a:rPr lang="zh-TW" altLang="en-US" sz="3600" dirty="0" smtClean="0">
                <a:solidFill>
                  <a:srgbClr val="FF0000"/>
                </a:solidFill>
              </a:rPr>
              <a:t>實習、過程紀錄</a:t>
            </a:r>
            <a:r>
              <a:rPr lang="zh-TW" altLang="en-US" sz="3600" dirty="0" smtClean="0"/>
              <a:t>並</a:t>
            </a:r>
            <a:r>
              <a:rPr lang="zh-TW" altLang="en-US" sz="3600" dirty="0" smtClean="0">
                <a:solidFill>
                  <a:srgbClr val="FF0000"/>
                </a:solidFill>
              </a:rPr>
              <a:t>完成時數</a:t>
            </a:r>
            <a:endParaRPr lang="en-US" altLang="zh-TW" sz="3600" dirty="0" smtClean="0">
              <a:solidFill>
                <a:srgbClr val="FF0000"/>
              </a:solidFill>
            </a:endParaRPr>
          </a:p>
          <a:p>
            <a:r>
              <a:rPr lang="zh-TW" altLang="en-US" sz="3600" dirty="0" smtClean="0"/>
              <a:t>撰寫及繳交</a:t>
            </a:r>
            <a:r>
              <a:rPr lang="zh-TW" altLang="en-US" sz="3600" dirty="0" smtClean="0">
                <a:solidFill>
                  <a:srgbClr val="FF0000"/>
                </a:solidFill>
              </a:rPr>
              <a:t>實習報告</a:t>
            </a:r>
            <a:endParaRPr lang="en-US" altLang="zh-TW" sz="3600" dirty="0" smtClean="0">
              <a:solidFill>
                <a:srgbClr val="FF0000"/>
              </a:solidFill>
            </a:endParaRPr>
          </a:p>
          <a:p>
            <a:r>
              <a:rPr lang="zh-TW" altLang="en-US" sz="3600" dirty="0" smtClean="0"/>
              <a:t>報名及參與</a:t>
            </a:r>
            <a:r>
              <a:rPr lang="zh-TW" altLang="en-US" sz="3600" dirty="0" smtClean="0">
                <a:solidFill>
                  <a:srgbClr val="FF0000"/>
                </a:solidFill>
              </a:rPr>
              <a:t>學術</a:t>
            </a:r>
            <a:r>
              <a:rPr lang="zh-TW" altLang="en-US" sz="3600" dirty="0">
                <a:solidFill>
                  <a:srgbClr val="FF0000"/>
                </a:solidFill>
              </a:rPr>
              <a:t>週</a:t>
            </a:r>
            <a:r>
              <a:rPr lang="zh-TW" altLang="en-US" sz="3600" dirty="0"/>
              <a:t>活動</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17</a:t>
            </a:fld>
            <a:endParaRPr lang="zh-TW" altLang="en-US"/>
          </a:p>
        </p:txBody>
      </p:sp>
    </p:spTree>
    <p:extLst>
      <p:ext uri="{BB962C8B-B14F-4D97-AF65-F5344CB8AC3E}">
        <p14:creationId xmlns:p14="http://schemas.microsoft.com/office/powerpoint/2010/main" val="3344054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8677" y="42111"/>
            <a:ext cx="7886700" cy="782938"/>
          </a:xfrm>
        </p:spPr>
        <p:txBody>
          <a:bodyPr/>
          <a:lstStyle/>
          <a:p>
            <a:r>
              <a:rPr lang="en-US" altLang="zh-TW" dirty="0" smtClean="0"/>
              <a:t>D222</a:t>
            </a:r>
            <a:r>
              <a:rPr lang="zh-TW" altLang="en-US" dirty="0" smtClean="0"/>
              <a:t> 產業實習</a:t>
            </a:r>
            <a:endParaRPr lang="zh-TW" altLang="en-US" dirty="0"/>
          </a:p>
        </p:txBody>
      </p:sp>
      <p:sp>
        <p:nvSpPr>
          <p:cNvPr id="3" name="內容版面配置區 2"/>
          <p:cNvSpPr>
            <a:spLocks noGrp="1"/>
          </p:cNvSpPr>
          <p:nvPr>
            <p:ph idx="1"/>
          </p:nvPr>
        </p:nvSpPr>
        <p:spPr>
          <a:xfrm>
            <a:off x="513530" y="739943"/>
            <a:ext cx="7886700" cy="5480384"/>
          </a:xfrm>
        </p:spPr>
        <p:txBody>
          <a:bodyPr>
            <a:normAutofit/>
          </a:bodyPr>
          <a:lstStyle/>
          <a:p>
            <a:r>
              <a:rPr lang="zh-TW" altLang="en-US" sz="2400" dirty="0"/>
              <a:t>本課程的主要目的在經由實際在相關產業現場從事各種畜牧場生產之操作，使同學從中獲得經驗</a:t>
            </a:r>
            <a:r>
              <a:rPr lang="en-US" altLang="zh-TW" sz="2400" dirty="0"/>
              <a:t>,</a:t>
            </a:r>
            <a:r>
              <a:rPr lang="zh-TW" altLang="en-US" sz="2400" dirty="0"/>
              <a:t>並演練在各項動物科學專業課程所學習之理論與技術，激發對動物科學相關產業工作之興趣，為將來就業工作奠定良好基礎</a:t>
            </a:r>
            <a:r>
              <a:rPr lang="zh-TW" altLang="en-US" sz="2400" dirty="0" smtClean="0"/>
              <a:t>。</a:t>
            </a:r>
            <a:endParaRPr lang="en-US" altLang="zh-TW" sz="2400" dirty="0" smtClean="0"/>
          </a:p>
          <a:p>
            <a:r>
              <a:rPr lang="zh-TW" altLang="en-US" sz="2400" dirty="0"/>
              <a:t>學分</a:t>
            </a:r>
            <a:r>
              <a:rPr lang="zh-TW" altLang="en-US" sz="2400" dirty="0" smtClean="0"/>
              <a:t>數</a:t>
            </a:r>
            <a:r>
              <a:rPr lang="en-US" altLang="zh-TW" sz="2400" dirty="0" smtClean="0"/>
              <a:t>:</a:t>
            </a:r>
            <a:r>
              <a:rPr lang="zh-TW" altLang="en-US" sz="2400" dirty="0" smtClean="0"/>
              <a:t> </a:t>
            </a:r>
            <a:r>
              <a:rPr lang="en-US" altLang="zh-TW" sz="2400" dirty="0" smtClean="0"/>
              <a:t>2</a:t>
            </a:r>
          </a:p>
          <a:p>
            <a:r>
              <a:rPr lang="zh-TW" altLang="en-US" sz="2400" dirty="0" smtClean="0"/>
              <a:t>開課</a:t>
            </a:r>
            <a:r>
              <a:rPr lang="zh-TW" altLang="en-US" sz="2400" dirty="0"/>
              <a:t>學期</a:t>
            </a:r>
            <a:r>
              <a:rPr lang="en-US" altLang="zh-TW" sz="2400" dirty="0" smtClean="0"/>
              <a:t>:</a:t>
            </a:r>
            <a:r>
              <a:rPr lang="zh-TW" altLang="en-US" sz="2400" dirty="0" smtClean="0"/>
              <a:t> 實習學生大四上學期</a:t>
            </a:r>
            <a:endParaRPr lang="en-US" altLang="zh-TW" sz="2400" dirty="0" smtClean="0"/>
          </a:p>
          <a:p>
            <a:r>
              <a:rPr lang="zh-TW" altLang="en-US" sz="2400" dirty="0" smtClean="0"/>
              <a:t>實習</a:t>
            </a:r>
            <a:r>
              <a:rPr lang="zh-TW" altLang="en-US" sz="2400" dirty="0"/>
              <a:t>期間</a:t>
            </a:r>
            <a:r>
              <a:rPr lang="en-US" altLang="zh-TW" sz="2400" dirty="0" smtClean="0"/>
              <a:t>:</a:t>
            </a:r>
            <a:r>
              <a:rPr lang="zh-TW" altLang="en-US" sz="2400" dirty="0" smtClean="0"/>
              <a:t> </a:t>
            </a:r>
            <a:r>
              <a:rPr lang="zh-TW" altLang="en-US" sz="2400" dirty="0" smtClean="0">
                <a:solidFill>
                  <a:srgbClr val="FF0000"/>
                </a:solidFill>
              </a:rPr>
              <a:t>大三升大四暑假</a:t>
            </a:r>
            <a:endParaRPr lang="en-US" altLang="zh-TW" sz="2400" dirty="0" smtClean="0">
              <a:solidFill>
                <a:srgbClr val="FF0000"/>
              </a:solidFill>
            </a:endParaRPr>
          </a:p>
          <a:p>
            <a:r>
              <a:rPr lang="zh-TW" altLang="en-US" sz="2400" dirty="0"/>
              <a:t>課程</a:t>
            </a:r>
            <a:r>
              <a:rPr lang="zh-TW" altLang="en-US" sz="2400" dirty="0" smtClean="0"/>
              <a:t>要求</a:t>
            </a:r>
            <a:r>
              <a:rPr lang="en-US" altLang="zh-TW" sz="2400" dirty="0" smtClean="0"/>
              <a:t>:</a:t>
            </a:r>
            <a:r>
              <a:rPr lang="zh-TW" altLang="en-US" sz="2400" dirty="0" smtClean="0"/>
              <a:t> </a:t>
            </a:r>
            <a:endParaRPr lang="en-US" altLang="zh-TW" sz="2400" dirty="0" smtClean="0"/>
          </a:p>
          <a:p>
            <a:r>
              <a:rPr lang="en-US" altLang="zh-TW" sz="2400" dirty="0" smtClean="0"/>
              <a:t>(1)</a:t>
            </a:r>
            <a:r>
              <a:rPr lang="zh-TW" altLang="en-US" sz="2400" dirty="0" smtClean="0"/>
              <a:t> 學生完成</a:t>
            </a:r>
            <a:r>
              <a:rPr lang="en-US" altLang="zh-TW" sz="2400" dirty="0" smtClean="0">
                <a:solidFill>
                  <a:srgbClr val="FF0000"/>
                </a:solidFill>
              </a:rPr>
              <a:t>160</a:t>
            </a:r>
            <a:r>
              <a:rPr lang="zh-TW" altLang="en-US" sz="2400" dirty="0" smtClean="0">
                <a:solidFill>
                  <a:srgbClr val="FF0000"/>
                </a:solidFill>
              </a:rPr>
              <a:t>小時</a:t>
            </a:r>
            <a:r>
              <a:rPr lang="zh-TW" altLang="en-US" sz="2400" dirty="0" smtClean="0"/>
              <a:t>的實習時間</a:t>
            </a:r>
            <a:endParaRPr lang="en-US" altLang="zh-TW" sz="2400" dirty="0" smtClean="0"/>
          </a:p>
          <a:p>
            <a:r>
              <a:rPr lang="en-US" altLang="zh-TW" sz="2400" dirty="0" smtClean="0"/>
              <a:t>(2)</a:t>
            </a:r>
            <a:r>
              <a:rPr lang="zh-TW" altLang="en-US" sz="2400" dirty="0" smtClean="0"/>
              <a:t> 學生於實習完成後繳交</a:t>
            </a:r>
            <a:r>
              <a:rPr lang="zh-TW" altLang="en-US" sz="2400" dirty="0" smtClean="0">
                <a:solidFill>
                  <a:srgbClr val="FF0000"/>
                </a:solidFill>
              </a:rPr>
              <a:t>實習心得</a:t>
            </a:r>
            <a:r>
              <a:rPr lang="zh-TW" altLang="en-US" sz="2400" dirty="0" smtClean="0"/>
              <a:t>，並安照課程要求時間繳交</a:t>
            </a:r>
            <a:endParaRPr lang="en-US" altLang="zh-TW" sz="2400" dirty="0" smtClean="0"/>
          </a:p>
          <a:p>
            <a:r>
              <a:rPr lang="en-US" altLang="zh-TW" sz="2400" dirty="0" smtClean="0"/>
              <a:t>(3)</a:t>
            </a:r>
            <a:r>
              <a:rPr lang="zh-TW" altLang="en-US" sz="2400" dirty="0" smtClean="0"/>
              <a:t> 學生需於大四上學期結束前報名及參與</a:t>
            </a:r>
            <a:r>
              <a:rPr lang="zh-TW" altLang="en-US" sz="2400" dirty="0" smtClean="0">
                <a:solidFill>
                  <a:srgbClr val="FF0000"/>
                </a:solidFill>
              </a:rPr>
              <a:t>學術週活動</a:t>
            </a:r>
            <a:r>
              <a:rPr lang="zh-TW" altLang="en-US" sz="2400" dirty="0" smtClean="0"/>
              <a:t>，並將產業實習成果於學術週期間呈現，才算完成產業實習課程內容</a:t>
            </a:r>
            <a:endParaRPr lang="en-US" altLang="zh-TW" sz="2400" dirty="0" smtClean="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2</a:t>
            </a:fld>
            <a:endParaRPr lang="zh-TW" altLang="en-US"/>
          </a:p>
        </p:txBody>
      </p:sp>
    </p:spTree>
    <p:extLst>
      <p:ext uri="{BB962C8B-B14F-4D97-AF65-F5344CB8AC3E}">
        <p14:creationId xmlns:p14="http://schemas.microsoft.com/office/powerpoint/2010/main" val="2957870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4400" dirty="0"/>
              <a:t>課程評分</a:t>
            </a:r>
            <a:endParaRPr lang="zh-TW" altLang="en-US" sz="4400" dirty="0"/>
          </a:p>
        </p:txBody>
      </p:sp>
      <p:sp>
        <p:nvSpPr>
          <p:cNvPr id="3" name="內容版面配置區 2"/>
          <p:cNvSpPr>
            <a:spLocks noGrp="1"/>
          </p:cNvSpPr>
          <p:nvPr>
            <p:ph idx="1"/>
          </p:nvPr>
        </p:nvSpPr>
        <p:spPr/>
        <p:txBody>
          <a:bodyPr>
            <a:noAutofit/>
          </a:bodyPr>
          <a:lstStyle/>
          <a:p>
            <a:pPr marL="342900" marR="350520" lvl="0" indent="-342900">
              <a:lnSpc>
                <a:spcPct val="150000"/>
              </a:lnSpc>
              <a:spcAft>
                <a:spcPts val="0"/>
              </a:spcAft>
              <a:buFont typeface="+mj-lt"/>
              <a:buAutoNum type="arabicPeriod"/>
            </a:pPr>
            <a:r>
              <a:rPr lang="zh-TW" altLang="zh-TW" sz="2000" dirty="0">
                <a:solidFill>
                  <a:srgbClr val="000000"/>
                </a:solidFill>
                <a:latin typeface="微軟正黑體" panose="020B0604030504040204" pitchFamily="34" charset="-120"/>
                <a:ea typeface="微軟正黑體" panose="020B0604030504040204" pitchFamily="34" charset="-120"/>
              </a:rPr>
              <a:t>實習技術</a:t>
            </a:r>
            <a:r>
              <a:rPr lang="zh-TW" altLang="zh-TW" sz="2000" dirty="0" smtClean="0">
                <a:solidFill>
                  <a:srgbClr val="000000"/>
                </a:solidFill>
                <a:latin typeface="微軟正黑體" panose="020B0604030504040204" pitchFamily="34" charset="-120"/>
                <a:ea typeface="微軟正黑體" panose="020B0604030504040204" pitchFamily="34" charset="-120"/>
              </a:rPr>
              <a:t>演練</a:t>
            </a:r>
            <a:r>
              <a:rPr lang="zh-TW" altLang="en-US" sz="2000" dirty="0" smtClean="0">
                <a:solidFill>
                  <a:srgbClr val="000000"/>
                </a:solidFill>
                <a:latin typeface="微軟正黑體" panose="020B0604030504040204" pitchFamily="34" charset="-120"/>
                <a:ea typeface="微軟正黑體" panose="020B0604030504040204" pitchFamily="34" charset="-120"/>
              </a:rPr>
              <a:t> </a:t>
            </a:r>
            <a:r>
              <a:rPr lang="en-US" altLang="zh-TW" sz="2000" b="1" dirty="0" smtClean="0">
                <a:solidFill>
                  <a:srgbClr val="FF0000"/>
                </a:solidFill>
                <a:latin typeface="微軟正黑體" panose="020B0604030504040204" pitchFamily="34" charset="-120"/>
                <a:ea typeface="微軟正黑體" panose="020B0604030504040204" pitchFamily="34" charset="-120"/>
              </a:rPr>
              <a:t>60</a:t>
            </a:r>
            <a:r>
              <a:rPr lang="en-US" altLang="zh-TW" sz="2000" b="1" dirty="0">
                <a:solidFill>
                  <a:srgbClr val="FF0000"/>
                </a:solidFill>
                <a:latin typeface="微軟正黑體" panose="020B0604030504040204" pitchFamily="34" charset="-120"/>
                <a:ea typeface="微軟正黑體" panose="020B0604030504040204" pitchFamily="34" charset="-120"/>
              </a:rPr>
              <a:t>%</a:t>
            </a:r>
            <a:r>
              <a:rPr lang="en-US" altLang="zh-TW" sz="2000" dirty="0">
                <a:solidFill>
                  <a:srgbClr val="000000"/>
                </a:solidFill>
                <a:latin typeface="微軟正黑體" panose="020B0604030504040204" pitchFamily="34" charset="-120"/>
                <a:ea typeface="微軟正黑體" panose="020B0604030504040204" pitchFamily="34" charset="-120"/>
              </a:rPr>
              <a:t> (</a:t>
            </a:r>
            <a:r>
              <a:rPr lang="zh-TW" altLang="zh-TW" sz="2000" dirty="0">
                <a:solidFill>
                  <a:srgbClr val="000000"/>
                </a:solidFill>
                <a:latin typeface="微軟正黑體" panose="020B0604030504040204" pitchFamily="34" charset="-120"/>
                <a:ea typeface="微軟正黑體" panose="020B0604030504040204" pitchFamily="34" charset="-120"/>
              </a:rPr>
              <a:t>產業實習教師評分</a:t>
            </a:r>
            <a:r>
              <a:rPr lang="en-US" altLang="zh-TW" sz="2000" dirty="0">
                <a:solidFill>
                  <a:srgbClr val="000000"/>
                </a:solidFill>
                <a:latin typeface="微軟正黑體" panose="020B0604030504040204" pitchFamily="34" charset="-120"/>
                <a:ea typeface="微軟正黑體" panose="020B0604030504040204" pitchFamily="34" charset="-120"/>
              </a:rPr>
              <a:t>)</a:t>
            </a:r>
            <a:endParaRPr lang="zh-TW" altLang="zh-TW" sz="2000" dirty="0">
              <a:latin typeface="微軟正黑體" panose="020B0604030504040204" pitchFamily="34" charset="-120"/>
              <a:ea typeface="微軟正黑體" panose="020B0604030504040204" pitchFamily="34" charset="-120"/>
            </a:endParaRPr>
          </a:p>
          <a:p>
            <a:pPr marL="514350" marR="350520" indent="-342900">
              <a:lnSpc>
                <a:spcPct val="150000"/>
              </a:lnSpc>
              <a:buFont typeface="Wingdings" panose="05000000000000000000" pitchFamily="2" charset="2"/>
              <a:buChar char="p"/>
            </a:pPr>
            <a:r>
              <a:rPr lang="zh-TW" altLang="zh-TW" sz="2000" dirty="0">
                <a:latin typeface="微軟正黑體" panose="020B0604030504040204" pitchFamily="34" charset="-120"/>
                <a:ea typeface="微軟正黑體" panose="020B0604030504040204" pitchFamily="34" charset="-120"/>
              </a:rPr>
              <a:t>責任感</a:t>
            </a:r>
            <a:r>
              <a:rPr lang="zh-TW" altLang="zh-TW" sz="2000" dirty="0">
                <a:solidFill>
                  <a:srgbClr val="000000"/>
                </a:solidFill>
                <a:latin typeface="微軟正黑體" panose="020B0604030504040204" pitchFamily="34" charset="-120"/>
                <a:ea typeface="微軟正黑體" panose="020B0604030504040204" pitchFamily="34" charset="-120"/>
              </a:rPr>
              <a:t>、工作品質與效能</a:t>
            </a:r>
            <a:endParaRPr lang="zh-TW" altLang="zh-TW" sz="2000" dirty="0">
              <a:latin typeface="微軟正黑體" panose="020B0604030504040204" pitchFamily="34" charset="-120"/>
              <a:ea typeface="微軟正黑體" panose="020B0604030504040204" pitchFamily="34" charset="-120"/>
            </a:endParaRPr>
          </a:p>
          <a:p>
            <a:pPr marL="514350" marR="350520" indent="-342900">
              <a:lnSpc>
                <a:spcPct val="150000"/>
              </a:lnSpc>
              <a:buFont typeface="Wingdings" panose="05000000000000000000" pitchFamily="2" charset="2"/>
              <a:buChar char="p"/>
            </a:pPr>
            <a:r>
              <a:rPr lang="zh-TW" altLang="zh-TW" sz="2000" dirty="0">
                <a:latin typeface="微軟正黑體" panose="020B0604030504040204" pitchFamily="34" charset="-120"/>
                <a:ea typeface="微軟正黑體" panose="020B0604030504040204" pitchFamily="34" charset="-120"/>
              </a:rPr>
              <a:t>專業知識與技能</a:t>
            </a:r>
            <a:r>
              <a:rPr lang="zh-TW" altLang="zh-TW" sz="2000" dirty="0">
                <a:solidFill>
                  <a:srgbClr val="000000"/>
                </a:solidFill>
                <a:latin typeface="微軟正黑體" panose="020B0604030504040204" pitchFamily="34" charset="-120"/>
                <a:ea typeface="微軟正黑體" panose="020B0604030504040204" pitchFamily="34" charset="-120"/>
              </a:rPr>
              <a:t>、學習態度</a:t>
            </a:r>
            <a:endParaRPr lang="zh-TW" altLang="zh-TW" sz="2000" dirty="0">
              <a:latin typeface="微軟正黑體" panose="020B0604030504040204" pitchFamily="34" charset="-120"/>
              <a:ea typeface="微軟正黑體" panose="020B0604030504040204" pitchFamily="34" charset="-120"/>
            </a:endParaRPr>
          </a:p>
          <a:p>
            <a:pPr marL="514350" marR="350520" indent="-342900">
              <a:lnSpc>
                <a:spcPct val="150000"/>
              </a:lnSpc>
              <a:buFont typeface="Wingdings" panose="05000000000000000000" pitchFamily="2" charset="2"/>
              <a:buChar char="p"/>
            </a:pPr>
            <a:r>
              <a:rPr lang="zh-TW" altLang="zh-TW" sz="2000" dirty="0">
                <a:solidFill>
                  <a:srgbClr val="000000"/>
                </a:solidFill>
                <a:latin typeface="微軟正黑體" panose="020B0604030504040204" pitchFamily="34" charset="-120"/>
                <a:ea typeface="微軟正黑體" panose="020B0604030504040204" pitchFamily="34" charset="-120"/>
              </a:rPr>
              <a:t>品行與操守</a:t>
            </a:r>
            <a:endParaRPr lang="zh-TW" altLang="zh-TW" sz="2000" dirty="0">
              <a:latin typeface="微軟正黑體" panose="020B0604030504040204" pitchFamily="34" charset="-120"/>
              <a:ea typeface="微軟正黑體" panose="020B0604030504040204" pitchFamily="34" charset="-120"/>
            </a:endParaRPr>
          </a:p>
          <a:p>
            <a:pPr marL="457200" marR="350520" lvl="0" indent="-457200">
              <a:lnSpc>
                <a:spcPct val="150000"/>
              </a:lnSpc>
              <a:spcAft>
                <a:spcPts val="0"/>
              </a:spcAft>
              <a:buFont typeface="+mj-lt"/>
              <a:buAutoNum type="arabicPeriod" startAt="2"/>
            </a:pPr>
            <a:r>
              <a:rPr lang="zh-TW" altLang="zh-TW" sz="2000" dirty="0">
                <a:solidFill>
                  <a:srgbClr val="000000"/>
                </a:solidFill>
                <a:latin typeface="微軟正黑體" panose="020B0604030504040204" pitchFamily="34" charset="-120"/>
                <a:ea typeface="微軟正黑體" panose="020B0604030504040204" pitchFamily="34" charset="-120"/>
              </a:rPr>
              <a:t>實習報告</a:t>
            </a:r>
            <a:r>
              <a:rPr lang="en-US" altLang="zh-TW" sz="2000" b="1" dirty="0">
                <a:solidFill>
                  <a:srgbClr val="FF0000"/>
                </a:solidFill>
                <a:latin typeface="微軟正黑體" panose="020B0604030504040204" pitchFamily="34" charset="-120"/>
                <a:ea typeface="微軟正黑體" panose="020B0604030504040204" pitchFamily="34" charset="-120"/>
              </a:rPr>
              <a:t>15%</a:t>
            </a:r>
            <a:r>
              <a:rPr lang="en-US" altLang="zh-TW" sz="2000" dirty="0">
                <a:solidFill>
                  <a:srgbClr val="000000"/>
                </a:solidFill>
                <a:latin typeface="微軟正黑體" panose="020B0604030504040204" pitchFamily="34" charset="-120"/>
                <a:ea typeface="微軟正黑體" panose="020B0604030504040204" pitchFamily="34" charset="-120"/>
              </a:rPr>
              <a:t>(</a:t>
            </a:r>
            <a:r>
              <a:rPr lang="zh-TW" altLang="zh-TW" sz="2000" dirty="0">
                <a:solidFill>
                  <a:srgbClr val="000000"/>
                </a:solidFill>
                <a:latin typeface="微軟正黑體" panose="020B0604030504040204" pitchFamily="34" charset="-120"/>
                <a:ea typeface="微軟正黑體" panose="020B0604030504040204" pitchFamily="34" charset="-120"/>
              </a:rPr>
              <a:t>授課教師評分</a:t>
            </a:r>
            <a:r>
              <a:rPr lang="en-US" altLang="zh-TW" sz="2000" dirty="0">
                <a:solidFill>
                  <a:srgbClr val="000000"/>
                </a:solidFill>
                <a:latin typeface="微軟正黑體" panose="020B0604030504040204" pitchFamily="34" charset="-120"/>
                <a:ea typeface="微軟正黑體" panose="020B0604030504040204" pitchFamily="34" charset="-120"/>
              </a:rPr>
              <a:t>)</a:t>
            </a:r>
            <a:endParaRPr lang="zh-TW" altLang="zh-TW" sz="2000" dirty="0">
              <a:latin typeface="微軟正黑體" panose="020B0604030504040204" pitchFamily="34" charset="-120"/>
              <a:ea typeface="微軟正黑體" panose="020B0604030504040204" pitchFamily="34" charset="-120"/>
            </a:endParaRPr>
          </a:p>
          <a:p>
            <a:pPr marL="342900" marR="350520" lvl="0" indent="-342900">
              <a:lnSpc>
                <a:spcPct val="150000"/>
              </a:lnSpc>
              <a:spcAft>
                <a:spcPts val="0"/>
              </a:spcAft>
              <a:buFont typeface="+mj-lt"/>
              <a:buAutoNum type="arabicPeriod" startAt="2"/>
            </a:pPr>
            <a:r>
              <a:rPr lang="zh-TW" altLang="zh-TW" sz="2000" dirty="0">
                <a:solidFill>
                  <a:srgbClr val="000000"/>
                </a:solidFill>
                <a:latin typeface="微軟正黑體" panose="020B0604030504040204" pitchFamily="34" charset="-120"/>
                <a:ea typeface="微軟正黑體" panose="020B0604030504040204" pitchFamily="34" charset="-120"/>
              </a:rPr>
              <a:t>實習手冊</a:t>
            </a:r>
            <a:r>
              <a:rPr lang="en-US" altLang="zh-TW" sz="2000" b="1" dirty="0">
                <a:solidFill>
                  <a:srgbClr val="FF0000"/>
                </a:solidFill>
                <a:latin typeface="微軟正黑體" panose="020B0604030504040204" pitchFamily="34" charset="-120"/>
                <a:ea typeface="微軟正黑體" panose="020B0604030504040204" pitchFamily="34" charset="-120"/>
              </a:rPr>
              <a:t>15</a:t>
            </a:r>
            <a:r>
              <a:rPr lang="en-US" altLang="zh-TW" sz="2000" b="1" dirty="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000000"/>
                </a:solidFill>
                <a:latin typeface="微軟正黑體" panose="020B0604030504040204" pitchFamily="34" charset="-120"/>
                <a:ea typeface="微軟正黑體" panose="020B0604030504040204" pitchFamily="34" charset="-120"/>
              </a:rPr>
              <a:t> </a:t>
            </a:r>
            <a:r>
              <a:rPr lang="en-US" altLang="zh-TW" sz="2000" dirty="0" smtClean="0">
                <a:solidFill>
                  <a:srgbClr val="000000"/>
                </a:solidFill>
                <a:latin typeface="微軟正黑體" panose="020B0604030504040204" pitchFamily="34" charset="-120"/>
                <a:ea typeface="微軟正黑體" panose="020B0604030504040204" pitchFamily="34" charset="-120"/>
              </a:rPr>
              <a:t>(</a:t>
            </a:r>
            <a:r>
              <a:rPr lang="zh-TW" altLang="zh-TW" sz="2000" dirty="0">
                <a:solidFill>
                  <a:srgbClr val="000000"/>
                </a:solidFill>
                <a:latin typeface="微軟正黑體" panose="020B0604030504040204" pitchFamily="34" charset="-120"/>
                <a:ea typeface="微軟正黑體" panose="020B0604030504040204" pitchFamily="34" charset="-120"/>
              </a:rPr>
              <a:t>授課教師評分</a:t>
            </a:r>
            <a:r>
              <a:rPr lang="en-US" altLang="zh-TW" sz="2000" dirty="0">
                <a:solidFill>
                  <a:srgbClr val="000000"/>
                </a:solidFill>
                <a:latin typeface="微軟正黑體" panose="020B0604030504040204" pitchFamily="34" charset="-120"/>
                <a:ea typeface="微軟正黑體" panose="020B0604030504040204" pitchFamily="34" charset="-120"/>
              </a:rPr>
              <a:t>)</a:t>
            </a:r>
            <a:endParaRPr lang="zh-TW" altLang="zh-TW" sz="2000" dirty="0">
              <a:latin typeface="微軟正黑體" panose="020B0604030504040204" pitchFamily="34" charset="-120"/>
              <a:ea typeface="微軟正黑體" panose="020B0604030504040204" pitchFamily="34" charset="-120"/>
            </a:endParaRPr>
          </a:p>
          <a:p>
            <a:pPr marL="342900" marR="350520" lvl="0" indent="-342900">
              <a:lnSpc>
                <a:spcPct val="150000"/>
              </a:lnSpc>
              <a:spcAft>
                <a:spcPts val="0"/>
              </a:spcAft>
              <a:buFont typeface="+mj-lt"/>
              <a:buAutoNum type="arabicPeriod" startAt="2"/>
            </a:pPr>
            <a:r>
              <a:rPr lang="zh-TW" altLang="zh-TW" sz="2000" dirty="0">
                <a:solidFill>
                  <a:srgbClr val="000000"/>
                </a:solidFill>
                <a:latin typeface="微軟正黑體" panose="020B0604030504040204" pitchFamily="34" charset="-120"/>
                <a:ea typeface="微軟正黑體" panose="020B0604030504040204" pitchFamily="34" charset="-120"/>
              </a:rPr>
              <a:t>實習心得口頭報告</a:t>
            </a:r>
            <a:r>
              <a:rPr lang="en-US" altLang="zh-TW" sz="2000" b="1" dirty="0">
                <a:solidFill>
                  <a:srgbClr val="FF0000"/>
                </a:solidFill>
                <a:latin typeface="微軟正黑體" panose="020B0604030504040204" pitchFamily="34" charset="-120"/>
                <a:ea typeface="微軟正黑體" panose="020B0604030504040204" pitchFamily="34" charset="-120"/>
              </a:rPr>
              <a:t>10</a:t>
            </a:r>
            <a:r>
              <a:rPr lang="en-US" altLang="zh-TW" sz="2000" b="1" dirty="0">
                <a:solidFill>
                  <a:srgbClr val="FF0000"/>
                </a:solidFill>
                <a:latin typeface="微軟正黑體" panose="020B0604030504040204" pitchFamily="34" charset="-120"/>
                <a:ea typeface="微軟正黑體" panose="020B0604030504040204" pitchFamily="34" charset="-120"/>
              </a:rPr>
              <a:t>%</a:t>
            </a:r>
            <a:r>
              <a:rPr lang="zh-TW" altLang="en-US" sz="2000" dirty="0" smtClean="0">
                <a:solidFill>
                  <a:srgbClr val="000000"/>
                </a:solidFill>
                <a:latin typeface="微軟正黑體" panose="020B0604030504040204" pitchFamily="34" charset="-120"/>
                <a:ea typeface="微軟正黑體" panose="020B0604030504040204" pitchFamily="34" charset="-120"/>
              </a:rPr>
              <a:t> </a:t>
            </a:r>
            <a:r>
              <a:rPr lang="en-US" altLang="zh-TW" sz="2000" dirty="0" smtClean="0">
                <a:solidFill>
                  <a:srgbClr val="000000"/>
                </a:solidFill>
                <a:latin typeface="微軟正黑體" panose="020B0604030504040204" pitchFamily="34" charset="-120"/>
                <a:ea typeface="微軟正黑體" panose="020B0604030504040204" pitchFamily="34" charset="-120"/>
              </a:rPr>
              <a:t>(</a:t>
            </a:r>
            <a:r>
              <a:rPr lang="zh-TW" altLang="zh-TW" sz="2000" dirty="0">
                <a:solidFill>
                  <a:srgbClr val="000000"/>
                </a:solidFill>
                <a:latin typeface="微軟正黑體" panose="020B0604030504040204" pitchFamily="34" charset="-120"/>
                <a:ea typeface="微軟正黑體" panose="020B0604030504040204" pitchFamily="34" charset="-120"/>
              </a:rPr>
              <a:t>學術週展示</a:t>
            </a:r>
            <a:r>
              <a:rPr lang="en-US" altLang="zh-TW" sz="2000" dirty="0">
                <a:solidFill>
                  <a:srgbClr val="000000"/>
                </a:solidFill>
                <a:latin typeface="微軟正黑體" panose="020B0604030504040204" pitchFamily="34" charset="-120"/>
                <a:ea typeface="微軟正黑體" panose="020B0604030504040204" pitchFamily="34" charset="-120"/>
              </a:rPr>
              <a:t>)</a:t>
            </a:r>
            <a:endParaRPr lang="zh-TW" altLang="zh-TW" sz="2000" dirty="0">
              <a:latin typeface="微軟正黑體" panose="020B0604030504040204" pitchFamily="34" charset="-120"/>
              <a:ea typeface="微軟正黑體" panose="020B0604030504040204" pitchFamily="34" charset="-120"/>
            </a:endParaRPr>
          </a:p>
          <a:p>
            <a:pPr>
              <a:lnSpc>
                <a:spcPct val="150000"/>
              </a:lnSpc>
            </a:pPr>
            <a:endParaRPr lang="zh-TW" altLang="en-US" sz="2000" dirty="0">
              <a:latin typeface="微軟正黑體" panose="020B0604030504040204" pitchFamily="34" charset="-120"/>
              <a:ea typeface="微軟正黑體" panose="020B0604030504040204" pitchFamily="34" charset="-120"/>
            </a:endParaRP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3</a:t>
            </a:fld>
            <a:endParaRPr lang="zh-TW" altLang="en-US"/>
          </a:p>
        </p:txBody>
      </p:sp>
    </p:spTree>
    <p:extLst>
      <p:ext uri="{BB962C8B-B14F-4D97-AF65-F5344CB8AC3E}">
        <p14:creationId xmlns:p14="http://schemas.microsoft.com/office/powerpoint/2010/main" val="1938286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144379" y="156410"/>
            <a:ext cx="6455327" cy="1263316"/>
          </a:xfrm>
          <a:prstGeom prst="rect">
            <a:avLst/>
          </a:prstGeom>
        </p:spPr>
      </p:pic>
      <p:sp>
        <p:nvSpPr>
          <p:cNvPr id="3" name="內容版面配置區 2"/>
          <p:cNvSpPr>
            <a:spLocks noGrp="1"/>
          </p:cNvSpPr>
          <p:nvPr>
            <p:ph idx="1"/>
          </p:nvPr>
        </p:nvSpPr>
        <p:spPr>
          <a:xfrm>
            <a:off x="453371" y="1353554"/>
            <a:ext cx="8275539" cy="4950993"/>
          </a:xfrm>
        </p:spPr>
        <p:txBody>
          <a:bodyPr>
            <a:noAutofit/>
          </a:bodyPr>
          <a:lstStyle/>
          <a:p>
            <a:pPr marL="0" indent="0">
              <a:buNone/>
            </a:pPr>
            <a:r>
              <a:rPr lang="zh-TW" altLang="en-US" sz="2800" dirty="0" smtClean="0"/>
              <a:t>一</a:t>
            </a:r>
            <a:r>
              <a:rPr lang="zh-TW" altLang="en-US" sz="2800" dirty="0"/>
              <a:t>、 動物科學系（以下簡稱本系）依「中國文化大學學生校內外實習辦法」第三條訂定「中國文化大學動物科學系學生校內外實習作業要點」（以下簡稱本要點）。</a:t>
            </a:r>
          </a:p>
          <a:p>
            <a:pPr marL="0" indent="0">
              <a:buNone/>
            </a:pPr>
            <a:r>
              <a:rPr lang="zh-TW" altLang="en-US" sz="2800" dirty="0"/>
              <a:t>二、 實習計畫目標：本系為使學生應用在校所學，增廣學生實務知識與技能，提升學生職場適應力與就業競爭力，依本要點規劃並推動各項校內外實習計畫。</a:t>
            </a:r>
          </a:p>
          <a:p>
            <a:pPr marL="0" indent="0">
              <a:buNone/>
            </a:pPr>
            <a:r>
              <a:rPr lang="zh-TW" altLang="en-US" sz="2800" dirty="0"/>
              <a:t>三、 </a:t>
            </a:r>
            <a:r>
              <a:rPr lang="zh-TW" altLang="en-US" sz="2800" dirty="0">
                <a:solidFill>
                  <a:srgbClr val="FF0000"/>
                </a:solidFill>
              </a:rPr>
              <a:t>實習同意（合約）書</a:t>
            </a:r>
            <a:r>
              <a:rPr lang="zh-TW" altLang="en-US" sz="2800" dirty="0"/>
              <a:t>：本系各項實習同意或合約書內容應載明實習計畫名稱、參與實習人數與時數、實習期程、學生保險、成果評量方式及其他相關事項。</a:t>
            </a:r>
          </a:p>
          <a:p>
            <a:endParaRPr lang="zh-TW" altLang="en-US" sz="2800"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4</a:t>
            </a:fld>
            <a:endParaRPr lang="zh-TW" altLang="en-US"/>
          </a:p>
        </p:txBody>
      </p:sp>
    </p:spTree>
    <p:extLst>
      <p:ext uri="{BB962C8B-B14F-4D97-AF65-F5344CB8AC3E}">
        <p14:creationId xmlns:p14="http://schemas.microsoft.com/office/powerpoint/2010/main" val="420371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144379" y="156410"/>
            <a:ext cx="6455327" cy="1263316"/>
          </a:xfrm>
          <a:prstGeom prst="rect">
            <a:avLst/>
          </a:prstGeom>
        </p:spPr>
      </p:pic>
      <p:sp>
        <p:nvSpPr>
          <p:cNvPr id="3" name="內容版面配置區 2"/>
          <p:cNvSpPr>
            <a:spLocks noGrp="1"/>
          </p:cNvSpPr>
          <p:nvPr>
            <p:ph idx="1"/>
          </p:nvPr>
        </p:nvSpPr>
        <p:spPr>
          <a:xfrm>
            <a:off x="453372" y="1353554"/>
            <a:ext cx="8299602" cy="4950993"/>
          </a:xfrm>
        </p:spPr>
        <p:txBody>
          <a:bodyPr>
            <a:noAutofit/>
          </a:bodyPr>
          <a:lstStyle/>
          <a:p>
            <a:pPr marL="0" indent="0">
              <a:buNone/>
            </a:pPr>
            <a:r>
              <a:rPr lang="zh-TW" altLang="en-US" sz="2800" dirty="0"/>
              <a:t>四、 申請程序：參與實習學生應依本系公布之實習計畫規定，於公告申請時</a:t>
            </a:r>
            <a:r>
              <a:rPr lang="zh-TW" altLang="en-US" sz="2800" dirty="0" smtClean="0"/>
              <a:t>程內</a:t>
            </a:r>
            <a:r>
              <a:rPr lang="zh-TW" altLang="en-US" sz="2800" dirty="0"/>
              <a:t>提出申請，錄取名單由本系公告。</a:t>
            </a:r>
            <a:r>
              <a:rPr lang="zh-TW" altLang="en-US" sz="2800" dirty="0">
                <a:solidFill>
                  <a:srgbClr val="FF0000"/>
                </a:solidFill>
              </a:rPr>
              <a:t>由學生自行提出實習之機構，需經本</a:t>
            </a:r>
            <a:r>
              <a:rPr lang="zh-TW" altLang="en-US" sz="2800" dirty="0" smtClean="0">
                <a:solidFill>
                  <a:srgbClr val="FF0000"/>
                </a:solidFill>
              </a:rPr>
              <a:t>系審核</a:t>
            </a:r>
            <a:r>
              <a:rPr lang="zh-TW" altLang="en-US" sz="2800" dirty="0">
                <a:solidFill>
                  <a:srgbClr val="FF0000"/>
                </a:solidFill>
              </a:rPr>
              <a:t>通過</a:t>
            </a:r>
            <a:r>
              <a:rPr lang="zh-TW" altLang="en-US" sz="2800" dirty="0"/>
              <a:t>。</a:t>
            </a:r>
          </a:p>
          <a:p>
            <a:pPr marL="0" indent="0">
              <a:buNone/>
            </a:pPr>
            <a:r>
              <a:rPr lang="zh-TW" altLang="en-US" sz="2800" dirty="0"/>
              <a:t>五、 校外實習學生</a:t>
            </a:r>
            <a:r>
              <a:rPr lang="zh-TW" altLang="en-US" sz="2800" dirty="0">
                <a:solidFill>
                  <a:srgbClr val="FF0000"/>
                </a:solidFill>
              </a:rPr>
              <a:t>保險</a:t>
            </a:r>
            <a:r>
              <a:rPr lang="zh-TW" altLang="en-US" sz="2800" dirty="0"/>
              <a:t>：</a:t>
            </a:r>
            <a:r>
              <a:rPr lang="zh-TW" altLang="en-US" sz="2800" dirty="0" smtClean="0"/>
              <a:t>實習開始</a:t>
            </a:r>
            <a:r>
              <a:rPr lang="zh-TW" altLang="en-US" sz="2800" dirty="0"/>
              <a:t>前</a:t>
            </a:r>
            <a:r>
              <a:rPr lang="zh-TW" altLang="en-US" sz="2800" dirty="0" smtClean="0"/>
              <a:t>，依</a:t>
            </a:r>
            <a:r>
              <a:rPr lang="zh-TW" altLang="en-US" sz="2800" dirty="0"/>
              <a:t>教育部</a:t>
            </a:r>
            <a:r>
              <a:rPr lang="zh-TW" altLang="en-US" sz="2800" dirty="0" smtClean="0"/>
              <a:t>規定學生</a:t>
            </a:r>
            <a:r>
              <a:rPr lang="zh-TW" altLang="en-US" sz="2800" dirty="0"/>
              <a:t>須加保校外實習保險</a:t>
            </a:r>
            <a:r>
              <a:rPr lang="zh-TW" altLang="en-US" sz="2800" dirty="0" smtClean="0"/>
              <a:t>，由</a:t>
            </a:r>
            <a:r>
              <a:rPr lang="zh-TW" altLang="en-US" sz="2800" dirty="0"/>
              <a:t>本系協助向教育部建議之保險機構投保大專校院校外實習學生團體保險</a:t>
            </a:r>
            <a:r>
              <a:rPr lang="zh-TW" altLang="en-US" sz="2800" dirty="0" smtClean="0"/>
              <a:t>。除</a:t>
            </a:r>
            <a:r>
              <a:rPr lang="zh-TW" altLang="en-US" sz="2800" dirty="0"/>
              <a:t>有給付薪給之實習外，</a:t>
            </a:r>
            <a:r>
              <a:rPr lang="zh-TW" altLang="en-US" sz="2800" dirty="0">
                <a:solidFill>
                  <a:srgbClr val="FF0000"/>
                </a:solidFill>
              </a:rPr>
              <a:t>保險費由本系編列預算全額補助</a:t>
            </a:r>
            <a:r>
              <a:rPr lang="zh-TW" altLang="en-US" sz="2800" dirty="0"/>
              <a:t>。</a:t>
            </a:r>
          </a:p>
          <a:p>
            <a:pPr marL="0" indent="0">
              <a:buNone/>
            </a:pPr>
            <a:r>
              <a:rPr lang="zh-TW" altLang="en-US" sz="2800" dirty="0"/>
              <a:t>與實習機構另有協商約定者，依雙方約定</a:t>
            </a:r>
            <a:r>
              <a:rPr lang="zh-TW" altLang="en-US" sz="2800" dirty="0" smtClean="0"/>
              <a:t>辦理</a:t>
            </a:r>
            <a:r>
              <a:rPr lang="zh-TW" altLang="en-US" sz="2800" dirty="0"/>
              <a:t>。</a:t>
            </a:r>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5</a:t>
            </a:fld>
            <a:endParaRPr lang="zh-TW" altLang="en-US"/>
          </a:p>
        </p:txBody>
      </p:sp>
    </p:spTree>
    <p:extLst>
      <p:ext uri="{BB962C8B-B14F-4D97-AF65-F5344CB8AC3E}">
        <p14:creationId xmlns:p14="http://schemas.microsoft.com/office/powerpoint/2010/main" val="455324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144379" y="156410"/>
            <a:ext cx="6455327" cy="1263316"/>
          </a:xfrm>
          <a:prstGeom prst="rect">
            <a:avLst/>
          </a:prstGeom>
        </p:spPr>
      </p:pic>
      <p:sp>
        <p:nvSpPr>
          <p:cNvPr id="3" name="內容版面配置區 2"/>
          <p:cNvSpPr>
            <a:spLocks noGrp="1"/>
          </p:cNvSpPr>
          <p:nvPr>
            <p:ph idx="1"/>
          </p:nvPr>
        </p:nvSpPr>
        <p:spPr>
          <a:xfrm>
            <a:off x="453372" y="1353554"/>
            <a:ext cx="8299602" cy="4950993"/>
          </a:xfrm>
        </p:spPr>
        <p:txBody>
          <a:bodyPr>
            <a:noAutofit/>
          </a:bodyPr>
          <a:lstStyle/>
          <a:p>
            <a:pPr marL="0" indent="0">
              <a:buNone/>
            </a:pPr>
            <a:r>
              <a:rPr lang="zh-TW" altLang="en-US" sz="3600" dirty="0" smtClean="0"/>
              <a:t>六</a:t>
            </a:r>
            <a:r>
              <a:rPr lang="zh-TW" altLang="en-US" sz="3600" dirty="0"/>
              <a:t>、 實習說明會：本系應於實習前召開</a:t>
            </a:r>
            <a:r>
              <a:rPr lang="zh-TW" altLang="en-US" sz="3600" dirty="0">
                <a:solidFill>
                  <a:srgbClr val="FF0000"/>
                </a:solidFill>
              </a:rPr>
              <a:t>行前會議</a:t>
            </a:r>
            <a:r>
              <a:rPr lang="zh-TW" altLang="en-US" sz="3600" dirty="0"/>
              <a:t>，將實習相關規定以書面、電子檔等方式提供參與實習學生，並要求學生</a:t>
            </a:r>
            <a:r>
              <a:rPr lang="zh-TW" altLang="en-US" sz="3600" dirty="0">
                <a:solidFill>
                  <a:srgbClr val="FF0000"/>
                </a:solidFill>
              </a:rPr>
              <a:t>遵守相關規定</a:t>
            </a:r>
            <a:r>
              <a:rPr lang="zh-TW" altLang="en-US" sz="3600" dirty="0"/>
              <a:t>。未滿二十歲之學生參與校外實習，應取得家長同意，並於實習開始前兩週繳交家長同意書與相關資料</a:t>
            </a:r>
            <a:r>
              <a:rPr lang="zh-TW" altLang="en-US" sz="3600" dirty="0" smtClean="0"/>
              <a:t>。</a:t>
            </a:r>
            <a:endParaRPr lang="zh-TW" altLang="en-US" sz="3600"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6</a:t>
            </a:fld>
            <a:endParaRPr lang="zh-TW" altLang="en-US"/>
          </a:p>
        </p:txBody>
      </p:sp>
    </p:spTree>
    <p:extLst>
      <p:ext uri="{BB962C8B-B14F-4D97-AF65-F5344CB8AC3E}">
        <p14:creationId xmlns:p14="http://schemas.microsoft.com/office/powerpoint/2010/main" val="2475445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144379" y="156410"/>
            <a:ext cx="6455327" cy="1263316"/>
          </a:xfrm>
          <a:prstGeom prst="rect">
            <a:avLst/>
          </a:prstGeom>
        </p:spPr>
      </p:pic>
      <p:sp>
        <p:nvSpPr>
          <p:cNvPr id="3" name="內容版面配置區 2"/>
          <p:cNvSpPr>
            <a:spLocks noGrp="1"/>
          </p:cNvSpPr>
          <p:nvPr>
            <p:ph idx="1"/>
          </p:nvPr>
        </p:nvSpPr>
        <p:spPr>
          <a:xfrm>
            <a:off x="453372" y="1353554"/>
            <a:ext cx="8299602" cy="4950993"/>
          </a:xfrm>
        </p:spPr>
        <p:txBody>
          <a:bodyPr>
            <a:noAutofit/>
          </a:bodyPr>
          <a:lstStyle/>
          <a:p>
            <a:r>
              <a:rPr lang="zh-TW" altLang="en-US" sz="2800" dirty="0" smtClean="0"/>
              <a:t>七</a:t>
            </a:r>
            <a:r>
              <a:rPr lang="zh-TW" altLang="en-US" sz="2800" dirty="0"/>
              <a:t>、 實習輔導及轉介機制：本系應安排任課教師或實習輔導人員，於實習期間視實際情況進行</a:t>
            </a:r>
            <a:r>
              <a:rPr lang="zh-TW" altLang="en-US" sz="2800" dirty="0">
                <a:solidFill>
                  <a:srgbClr val="FF0000"/>
                </a:solidFill>
              </a:rPr>
              <a:t>訪視</a:t>
            </a:r>
            <a:r>
              <a:rPr lang="zh-TW" altLang="en-US" sz="2800" dirty="0"/>
              <a:t>或</a:t>
            </a:r>
            <a:r>
              <a:rPr lang="zh-TW" altLang="en-US" sz="2800" dirty="0">
                <a:solidFill>
                  <a:srgbClr val="FF0000"/>
                </a:solidFill>
              </a:rPr>
              <a:t>輔導</a:t>
            </a:r>
            <a:r>
              <a:rPr lang="zh-TW" altLang="en-US" sz="2800" dirty="0"/>
              <a:t>實習學生，並協助實習學生與實習機構共同解決實習過程遭遇之問題。實習學生因病或其他原因無法參加實習時，應</a:t>
            </a:r>
            <a:r>
              <a:rPr lang="zh-TW" altLang="en-US" sz="2800" dirty="0">
                <a:solidFill>
                  <a:srgbClr val="FF0000"/>
                </a:solidFill>
              </a:rPr>
              <a:t>依相關規定辦理請假手續</a:t>
            </a:r>
            <a:r>
              <a:rPr lang="zh-TW" altLang="en-US" sz="2800" dirty="0"/>
              <a:t>並</a:t>
            </a:r>
            <a:r>
              <a:rPr lang="zh-TW" altLang="en-US" sz="2800" dirty="0">
                <a:solidFill>
                  <a:srgbClr val="FF0000"/>
                </a:solidFill>
              </a:rPr>
              <a:t>補足</a:t>
            </a:r>
            <a:r>
              <a:rPr lang="zh-TW" altLang="en-US" sz="2800" dirty="0"/>
              <a:t>實習所缺</a:t>
            </a:r>
            <a:r>
              <a:rPr lang="zh-TW" altLang="en-US" sz="2800" dirty="0">
                <a:solidFill>
                  <a:srgbClr val="FF0000"/>
                </a:solidFill>
              </a:rPr>
              <a:t>時數</a:t>
            </a:r>
            <a:r>
              <a:rPr lang="zh-TW" altLang="en-US" sz="2800" dirty="0"/>
              <a:t>。若實習學生因</a:t>
            </a:r>
            <a:r>
              <a:rPr lang="zh-TW" altLang="en-US" sz="2800" dirty="0">
                <a:solidFill>
                  <a:srgbClr val="FF0000"/>
                </a:solidFill>
              </a:rPr>
              <a:t>個人因素</a:t>
            </a:r>
            <a:r>
              <a:rPr lang="zh-TW" altLang="en-US" sz="2800" dirty="0"/>
              <a:t>未能完成實習者，應依相關規定向本系</a:t>
            </a:r>
            <a:r>
              <a:rPr lang="zh-TW" altLang="en-US" sz="2800" dirty="0">
                <a:solidFill>
                  <a:srgbClr val="FF0000"/>
                </a:solidFill>
              </a:rPr>
              <a:t>提出申請終止</a:t>
            </a:r>
            <a:r>
              <a:rPr lang="zh-TW" altLang="en-US" sz="2800" dirty="0"/>
              <a:t>該次實習，並經相關業管</a:t>
            </a:r>
            <a:r>
              <a:rPr lang="zh-TW" altLang="en-US" sz="2800" dirty="0">
                <a:solidFill>
                  <a:srgbClr val="FF0000"/>
                </a:solidFill>
              </a:rPr>
              <a:t>單位同意</a:t>
            </a:r>
            <a:r>
              <a:rPr lang="zh-TW" altLang="en-US" sz="2800" dirty="0"/>
              <a:t>。違反實習規定以致</a:t>
            </a:r>
            <a:r>
              <a:rPr lang="zh-TW" altLang="en-US" sz="2800" dirty="0">
                <a:solidFill>
                  <a:srgbClr val="FF0000"/>
                </a:solidFill>
              </a:rPr>
              <a:t>有損校譽</a:t>
            </a:r>
            <a:r>
              <a:rPr lang="zh-TW" altLang="en-US" sz="2800" dirty="0"/>
              <a:t>之情事者，依</a:t>
            </a:r>
            <a:r>
              <a:rPr lang="zh-TW" altLang="en-US" sz="2800" dirty="0">
                <a:solidFill>
                  <a:srgbClr val="FF0000"/>
                </a:solidFill>
              </a:rPr>
              <a:t>校規</a:t>
            </a:r>
            <a:r>
              <a:rPr lang="zh-TW" altLang="en-US" sz="2800" dirty="0"/>
              <a:t>處理。學生校外實習期間遇有個人身心不適、實習環境不良、實習單位違反合約內容及其他明顯影響實習進行之事件等情況，得由實習學生或實習指導老師提出</a:t>
            </a:r>
            <a:r>
              <a:rPr lang="zh-TW" altLang="en-US" sz="2800" dirty="0" smtClean="0">
                <a:solidFill>
                  <a:srgbClr val="FF0000"/>
                </a:solidFill>
              </a:rPr>
              <a:t>轉介</a:t>
            </a:r>
            <a:r>
              <a:rPr lang="zh-TW" altLang="en-US" sz="2800" dirty="0">
                <a:solidFill>
                  <a:srgbClr val="FF0000"/>
                </a:solidFill>
              </a:rPr>
              <a:t>申請</a:t>
            </a:r>
            <a:r>
              <a:rPr lang="zh-TW" altLang="en-US" sz="2800" dirty="0"/>
              <a:t>，由本系學生</a:t>
            </a:r>
            <a:r>
              <a:rPr lang="zh-TW" altLang="en-US" sz="2800" dirty="0">
                <a:solidFill>
                  <a:srgbClr val="FF0000"/>
                </a:solidFill>
              </a:rPr>
              <a:t>實習委員會</a:t>
            </a:r>
            <a:r>
              <a:rPr lang="zh-TW" altLang="en-US" sz="2800" dirty="0"/>
              <a:t>查證後</a:t>
            </a:r>
            <a:r>
              <a:rPr lang="zh-TW" altLang="en-US" sz="2800" dirty="0">
                <a:solidFill>
                  <a:srgbClr val="FF0000"/>
                </a:solidFill>
              </a:rPr>
              <a:t>中止</a:t>
            </a:r>
            <a:r>
              <a:rPr lang="zh-TW" altLang="en-US" sz="2800" dirty="0"/>
              <a:t>實習或進行</a:t>
            </a:r>
            <a:r>
              <a:rPr lang="zh-TW" altLang="en-US" sz="2800" dirty="0">
                <a:solidFill>
                  <a:srgbClr val="FF0000"/>
                </a:solidFill>
              </a:rPr>
              <a:t>轉介</a:t>
            </a:r>
            <a:r>
              <a:rPr lang="zh-TW" altLang="en-US" sz="2800" dirty="0"/>
              <a:t>。</a:t>
            </a:r>
          </a:p>
          <a:p>
            <a:pPr marL="0" indent="0">
              <a:buNone/>
            </a:pPr>
            <a:endParaRPr lang="zh-TW" altLang="en-US" sz="2800"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7</a:t>
            </a:fld>
            <a:endParaRPr lang="zh-TW" altLang="en-US"/>
          </a:p>
        </p:txBody>
      </p:sp>
    </p:spTree>
    <p:extLst>
      <p:ext uri="{BB962C8B-B14F-4D97-AF65-F5344CB8AC3E}">
        <p14:creationId xmlns:p14="http://schemas.microsoft.com/office/powerpoint/2010/main" val="1301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stretch>
            <a:fillRect/>
          </a:stretch>
        </p:blipFill>
        <p:spPr>
          <a:xfrm>
            <a:off x="144379" y="156410"/>
            <a:ext cx="6455327" cy="1263316"/>
          </a:xfrm>
          <a:prstGeom prst="rect">
            <a:avLst/>
          </a:prstGeom>
        </p:spPr>
      </p:pic>
      <p:sp>
        <p:nvSpPr>
          <p:cNvPr id="3" name="內容版面配置區 2"/>
          <p:cNvSpPr>
            <a:spLocks noGrp="1"/>
          </p:cNvSpPr>
          <p:nvPr>
            <p:ph idx="1"/>
          </p:nvPr>
        </p:nvSpPr>
        <p:spPr>
          <a:xfrm>
            <a:off x="453372" y="1353554"/>
            <a:ext cx="8299602" cy="4950993"/>
          </a:xfrm>
        </p:spPr>
        <p:txBody>
          <a:bodyPr>
            <a:noAutofit/>
          </a:bodyPr>
          <a:lstStyle/>
          <a:p>
            <a:pPr marL="0" indent="0">
              <a:buNone/>
            </a:pPr>
            <a:r>
              <a:rPr lang="zh-TW" altLang="en-US" sz="3200" dirty="0" smtClean="0"/>
              <a:t>八</a:t>
            </a:r>
            <a:r>
              <a:rPr lang="zh-TW" altLang="en-US" sz="3200" dirty="0"/>
              <a:t>、 實習成果評量及認證：由</a:t>
            </a:r>
            <a:r>
              <a:rPr lang="zh-TW" altLang="en-US" sz="3200" dirty="0">
                <a:solidFill>
                  <a:srgbClr val="FF0000"/>
                </a:solidFill>
              </a:rPr>
              <a:t>實習機構單位</a:t>
            </a:r>
            <a:r>
              <a:rPr lang="zh-TW" altLang="en-US" sz="3200" dirty="0"/>
              <a:t>主管及</a:t>
            </a:r>
            <a:r>
              <a:rPr lang="zh-TW" altLang="en-US" sz="3200" dirty="0">
                <a:solidFill>
                  <a:srgbClr val="FF0000"/>
                </a:solidFill>
              </a:rPr>
              <a:t>任課教師</a:t>
            </a:r>
            <a:r>
              <a:rPr lang="zh-TW" altLang="en-US" sz="3200" dirty="0"/>
              <a:t>共同評核實習成績。參與實習學生應依實習計畫之規定，於實習期間定期繳交實習報告，並於實習結束三週內完成實習報告，提送實習機構單位主管及任課教師評核實習成績，涉及學分之實習，並由</a:t>
            </a:r>
            <a:r>
              <a:rPr lang="zh-TW" altLang="en-US" sz="3200" dirty="0">
                <a:solidFill>
                  <a:srgbClr val="FF0000"/>
                </a:solidFill>
              </a:rPr>
              <a:t>任課教師</a:t>
            </a:r>
            <a:r>
              <a:rPr lang="zh-TW" altLang="en-US" sz="3200" dirty="0"/>
              <a:t>作學期</a:t>
            </a:r>
            <a:r>
              <a:rPr lang="zh-TW" altLang="en-US" sz="3200" dirty="0">
                <a:solidFill>
                  <a:srgbClr val="FF0000"/>
                </a:solidFill>
              </a:rPr>
              <a:t>總成績</a:t>
            </a:r>
            <a:r>
              <a:rPr lang="zh-TW" altLang="en-US" sz="3200" dirty="0"/>
              <a:t>之評定。各類實習得由辦理實習單位或實習機構開立</a:t>
            </a:r>
            <a:r>
              <a:rPr lang="zh-TW" altLang="en-US" sz="3200" dirty="0">
                <a:solidFill>
                  <a:srgbClr val="FF0000"/>
                </a:solidFill>
              </a:rPr>
              <a:t>實習證明</a:t>
            </a:r>
            <a:r>
              <a:rPr lang="zh-TW" altLang="en-US" sz="3200" dirty="0"/>
              <a:t>。實習證明應載明實習機構名稱、實習期間及實習時數。</a:t>
            </a:r>
          </a:p>
          <a:p>
            <a:pPr marL="0" indent="0">
              <a:buNone/>
            </a:pPr>
            <a:endParaRPr lang="zh-TW" altLang="en-US" sz="3200" dirty="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8</a:t>
            </a:fld>
            <a:endParaRPr lang="zh-TW" altLang="en-US"/>
          </a:p>
        </p:txBody>
      </p:sp>
    </p:spTree>
    <p:extLst>
      <p:ext uri="{BB962C8B-B14F-4D97-AF65-F5344CB8AC3E}">
        <p14:creationId xmlns:p14="http://schemas.microsoft.com/office/powerpoint/2010/main" val="350989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實習前，我的準備工作有哪些</a:t>
            </a:r>
            <a:r>
              <a:rPr lang="en-US" altLang="zh-TW" dirty="0" smtClean="0"/>
              <a:t>?</a:t>
            </a:r>
            <a:endParaRPr lang="zh-TW" altLang="en-US" dirty="0"/>
          </a:p>
        </p:txBody>
      </p:sp>
      <p:sp>
        <p:nvSpPr>
          <p:cNvPr id="3" name="內容版面配置區 2"/>
          <p:cNvSpPr>
            <a:spLocks noGrp="1"/>
          </p:cNvSpPr>
          <p:nvPr>
            <p:ph idx="1"/>
          </p:nvPr>
        </p:nvSpPr>
        <p:spPr>
          <a:xfrm>
            <a:off x="633845" y="1828801"/>
            <a:ext cx="8359760" cy="4351337"/>
          </a:xfrm>
        </p:spPr>
        <p:txBody>
          <a:bodyPr>
            <a:normAutofit/>
          </a:bodyPr>
          <a:lstStyle/>
          <a:p>
            <a:r>
              <a:rPr lang="zh-TW" altLang="en-US" sz="2400" dirty="0" smtClean="0">
                <a:solidFill>
                  <a:srgbClr val="FF0000"/>
                </a:solidFill>
              </a:rPr>
              <a:t>主動</a:t>
            </a:r>
            <a:r>
              <a:rPr lang="zh-TW" altLang="en-US" sz="2400" dirty="0" smtClean="0"/>
              <a:t>與實習單位接洽，了解我會在哪個地方實習，確認</a:t>
            </a:r>
            <a:r>
              <a:rPr lang="zh-TW" altLang="en-US" sz="2400" dirty="0" smtClean="0">
                <a:solidFill>
                  <a:srgbClr val="FF0000"/>
                </a:solidFill>
              </a:rPr>
              <a:t>報到時間與地點</a:t>
            </a:r>
            <a:r>
              <a:rPr lang="zh-TW" altLang="en-US" sz="2400" dirty="0" smtClean="0"/>
              <a:t>，預先保留交通時間，務必</a:t>
            </a:r>
            <a:r>
              <a:rPr lang="zh-TW" altLang="en-US" sz="2400" dirty="0" smtClean="0">
                <a:solidFill>
                  <a:srgbClr val="FF0000"/>
                </a:solidFill>
              </a:rPr>
              <a:t>準時報到</a:t>
            </a:r>
            <a:r>
              <a:rPr lang="zh-TW" altLang="en-US" sz="2400" dirty="0" smtClean="0"/>
              <a:t>。</a:t>
            </a:r>
            <a:endParaRPr lang="en-US" altLang="zh-TW" sz="2400" dirty="0" smtClean="0"/>
          </a:p>
          <a:p>
            <a:r>
              <a:rPr lang="zh-TW" altLang="en-US" sz="2400" dirty="0" smtClean="0"/>
              <a:t>實習機構</a:t>
            </a:r>
            <a:r>
              <a:rPr lang="zh-TW" altLang="en-US" sz="2400" dirty="0" smtClean="0">
                <a:solidFill>
                  <a:srgbClr val="FF0000"/>
                </a:solidFill>
              </a:rPr>
              <a:t>無提供住宿</a:t>
            </a:r>
            <a:r>
              <a:rPr lang="zh-TW" altLang="en-US" sz="2400" dirty="0" smtClean="0"/>
              <a:t>者，確認實習地點後，在附近尋找可以短期租屋的場所，若要簽約須注意租期及合約內容，此為學生須</a:t>
            </a:r>
            <a:r>
              <a:rPr lang="zh-TW" altLang="en-US" sz="2400" dirty="0" smtClean="0">
                <a:solidFill>
                  <a:srgbClr val="FF0000"/>
                </a:solidFill>
              </a:rPr>
              <a:t>自行打理</a:t>
            </a:r>
            <a:r>
              <a:rPr lang="zh-TW" altLang="en-US" sz="2400" dirty="0" smtClean="0"/>
              <a:t>的內容。</a:t>
            </a:r>
            <a:endParaRPr lang="en-US" altLang="zh-TW" sz="2400" dirty="0" smtClean="0"/>
          </a:p>
          <a:p>
            <a:r>
              <a:rPr lang="zh-TW" altLang="en-US" sz="2400" dirty="0"/>
              <a:t>實習機構</a:t>
            </a:r>
            <a:r>
              <a:rPr lang="zh-TW" altLang="en-US" sz="2400" dirty="0">
                <a:solidFill>
                  <a:srgbClr val="FF0000"/>
                </a:solidFill>
              </a:rPr>
              <a:t>有提供住宿</a:t>
            </a:r>
            <a:r>
              <a:rPr lang="zh-TW" altLang="en-US" sz="2400" dirty="0"/>
              <a:t>者，與實習單位</a:t>
            </a:r>
            <a:r>
              <a:rPr lang="zh-TW" altLang="en-US" sz="2400" dirty="0">
                <a:solidFill>
                  <a:srgbClr val="FF0000"/>
                </a:solidFill>
              </a:rPr>
              <a:t>聯繫</a:t>
            </a:r>
            <a:r>
              <a:rPr lang="zh-TW" altLang="en-US" sz="2400" dirty="0"/>
              <a:t>後確認何時可搬</a:t>
            </a:r>
            <a:r>
              <a:rPr lang="zh-TW" altLang="en-US" sz="2400" dirty="0" smtClean="0"/>
              <a:t>入。</a:t>
            </a:r>
            <a:endParaRPr lang="en-US" altLang="zh-TW" sz="2400" dirty="0" smtClean="0"/>
          </a:p>
          <a:p>
            <a:r>
              <a:rPr lang="zh-TW" altLang="en-US" sz="2400" dirty="0" smtClean="0"/>
              <a:t>準備好自身</a:t>
            </a:r>
            <a:r>
              <a:rPr lang="zh-TW" altLang="en-US" sz="2400" dirty="0" smtClean="0">
                <a:solidFill>
                  <a:srgbClr val="FF0000"/>
                </a:solidFill>
              </a:rPr>
              <a:t>應準備的物品</a:t>
            </a:r>
            <a:r>
              <a:rPr lang="zh-TW" altLang="en-US" sz="2400" dirty="0" smtClean="0"/>
              <a:t>，通常實習機構會先告知學生要攜帶的東西有哪些，例如不貴重的衣物、雨鞋或者其它個人物品等。</a:t>
            </a:r>
            <a:endParaRPr lang="en-US" altLang="zh-TW" sz="2400" dirty="0" smtClean="0"/>
          </a:p>
          <a:p>
            <a:r>
              <a:rPr lang="zh-TW" altLang="en-US" sz="2400" dirty="0" smtClean="0"/>
              <a:t>了解實習機構交代給</a:t>
            </a:r>
            <a:r>
              <a:rPr lang="zh-TW" altLang="en-US" sz="2400" dirty="0"/>
              <a:t>我們的</a:t>
            </a:r>
            <a:r>
              <a:rPr lang="zh-TW" altLang="en-US" sz="2400" dirty="0">
                <a:solidFill>
                  <a:srgbClr val="FF0000"/>
                </a:solidFill>
              </a:rPr>
              <a:t>工作</a:t>
            </a:r>
            <a:r>
              <a:rPr lang="zh-TW" altLang="en-US" sz="2400" dirty="0" smtClean="0">
                <a:solidFill>
                  <a:srgbClr val="FF0000"/>
                </a:solidFill>
              </a:rPr>
              <a:t>內容</a:t>
            </a:r>
            <a:r>
              <a:rPr lang="zh-TW" altLang="en-US" sz="2400" dirty="0" smtClean="0"/>
              <a:t>。</a:t>
            </a:r>
            <a:endParaRPr lang="en-US" altLang="zh-TW" sz="2400" dirty="0" smtClean="0"/>
          </a:p>
        </p:txBody>
      </p:sp>
      <p:sp>
        <p:nvSpPr>
          <p:cNvPr id="4" name="投影片編號版面配置區 3"/>
          <p:cNvSpPr>
            <a:spLocks noGrp="1"/>
          </p:cNvSpPr>
          <p:nvPr>
            <p:ph type="sldNum" sz="quarter" idx="12"/>
          </p:nvPr>
        </p:nvSpPr>
        <p:spPr/>
        <p:txBody>
          <a:bodyPr/>
          <a:lstStyle/>
          <a:p>
            <a:fld id="{1C123554-3D6F-45FA-B0FE-3B54A2413C7B}" type="slidenum">
              <a:rPr lang="zh-TW" altLang="en-US" smtClean="0"/>
              <a:t>9</a:t>
            </a:fld>
            <a:endParaRPr lang="zh-TW" altLang="en-US"/>
          </a:p>
        </p:txBody>
      </p:sp>
    </p:spTree>
    <p:extLst>
      <p:ext uri="{BB962C8B-B14F-4D97-AF65-F5344CB8AC3E}">
        <p14:creationId xmlns:p14="http://schemas.microsoft.com/office/powerpoint/2010/main" val="138757721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面向</Template>
  <TotalTime>10865</TotalTime>
  <Words>2191</Words>
  <Application>Microsoft Office PowerPoint</Application>
  <PresentationFormat>如螢幕大小 (4:3)</PresentationFormat>
  <Paragraphs>115</Paragraphs>
  <Slides>17</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17</vt:i4>
      </vt:variant>
    </vt:vector>
  </HeadingPairs>
  <TitlesOfParts>
    <vt:vector size="24" baseType="lpstr">
      <vt:lpstr>Microsoft YaHei</vt:lpstr>
      <vt:lpstr>微軟正黑體</vt:lpstr>
      <vt:lpstr>新細明體</vt:lpstr>
      <vt:lpstr>Calibri</vt:lpstr>
      <vt:lpstr>Wingdings</vt:lpstr>
      <vt:lpstr>Wingdings 2</vt:lpstr>
      <vt:lpstr>HDOfficeLightV0</vt:lpstr>
      <vt:lpstr>系必修課程 產業實習 行前說明會</vt:lpstr>
      <vt:lpstr>D222 產業實習</vt:lpstr>
      <vt:lpstr>課程評分</vt:lpstr>
      <vt:lpstr>PowerPoint 簡報</vt:lpstr>
      <vt:lpstr>PowerPoint 簡報</vt:lpstr>
      <vt:lpstr>PowerPoint 簡報</vt:lpstr>
      <vt:lpstr>PowerPoint 簡報</vt:lpstr>
      <vt:lpstr>PowerPoint 簡報</vt:lpstr>
      <vt:lpstr>實習前，我的準備工作有哪些?</vt:lpstr>
      <vt:lpstr>實習的時候，我的工作有哪些?</vt:lpstr>
      <vt:lpstr>實習的時候，我的工作有哪些?</vt:lpstr>
      <vt:lpstr>實習的時候，我的工作有哪些?</vt:lpstr>
      <vt:lpstr>實習的時候，我的工作有哪些?</vt:lpstr>
      <vt:lpstr>實習的時候，我的工作有哪些?</vt:lpstr>
      <vt:lpstr>實習結束後，我的工作有哪些?</vt:lpstr>
      <vt:lpstr>實習結束後，我的工作有哪些?</vt:lpstr>
      <vt:lpstr>所以我接下來要做哪些事?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196</dc:creator>
  <cp:lastModifiedBy>first</cp:lastModifiedBy>
  <cp:revision>154</cp:revision>
  <cp:lastPrinted>2021-12-12T13:27:14Z</cp:lastPrinted>
  <dcterms:created xsi:type="dcterms:W3CDTF">2021-06-20T08:30:33Z</dcterms:created>
  <dcterms:modified xsi:type="dcterms:W3CDTF">2026-06-08T07:37:57Z</dcterms:modified>
</cp:coreProperties>
</file>